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 id="2147483665" r:id="rId2"/>
  </p:sldMasterIdLst>
  <p:notesMasterIdLst>
    <p:notesMasterId r:id="rId27"/>
  </p:notesMasterIdLst>
  <p:sldIdLst>
    <p:sldId id="256" r:id="rId3"/>
    <p:sldId id="295" r:id="rId4"/>
    <p:sldId id="293" r:id="rId5"/>
    <p:sldId id="294" r:id="rId6"/>
    <p:sldId id="298" r:id="rId7"/>
    <p:sldId id="296" r:id="rId8"/>
    <p:sldId id="297" r:id="rId9"/>
    <p:sldId id="276" r:id="rId10"/>
    <p:sldId id="259" r:id="rId11"/>
    <p:sldId id="260" r:id="rId12"/>
    <p:sldId id="261" r:id="rId13"/>
    <p:sldId id="283" r:id="rId14"/>
    <p:sldId id="288" r:id="rId15"/>
    <p:sldId id="281" r:id="rId16"/>
    <p:sldId id="289" r:id="rId17"/>
    <p:sldId id="280" r:id="rId18"/>
    <p:sldId id="279" r:id="rId19"/>
    <p:sldId id="291" r:id="rId20"/>
    <p:sldId id="282" r:id="rId21"/>
    <p:sldId id="287" r:id="rId22"/>
    <p:sldId id="286" r:id="rId23"/>
    <p:sldId id="285" r:id="rId24"/>
    <p:sldId id="292" r:id="rId25"/>
    <p:sldId id="274" r:id="rId2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ergey Plis"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1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96"/>
    <p:restoredTop sz="94490"/>
  </p:normalViewPr>
  <p:slideViewPr>
    <p:cSldViewPr snapToGrid="0">
      <p:cViewPr varScale="1">
        <p:scale>
          <a:sx n="124" d="100"/>
          <a:sy n="124" d="100"/>
        </p:scale>
        <p:origin x="192" y="7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0fe7545bb_2_37:notes"/>
          <p:cNvSpPr txBox="1">
            <a:spLocks noGrp="1"/>
          </p:cNvSpPr>
          <p:nvPr>
            <p:ph type="body" idx="1"/>
          </p:nvPr>
        </p:nvSpPr>
        <p:spPr>
          <a:xfrm>
            <a:off x="685797" y="4343391"/>
            <a:ext cx="5486392" cy="4114781"/>
          </a:xfrm>
          <a:prstGeom prst="rect">
            <a:avLst/>
          </a:prstGeom>
        </p:spPr>
        <p:txBody>
          <a:bodyPr spcFirstLastPara="1" wrap="square" lIns="60700" tIns="60700" rIns="60700" bIns="60700" anchor="t" anchorCtr="0">
            <a:noAutofit/>
          </a:bodyPr>
          <a:lstStyle/>
          <a:p>
            <a:pPr marL="0" lvl="0" indent="0" algn="l" rtl="0">
              <a:spcBef>
                <a:spcPts val="0"/>
              </a:spcBef>
              <a:spcAft>
                <a:spcPts val="0"/>
              </a:spcAft>
              <a:buNone/>
            </a:pPr>
            <a:endParaRPr/>
          </a:p>
        </p:txBody>
      </p:sp>
      <p:sp>
        <p:nvSpPr>
          <p:cNvPr id="89" name="Google Shape;89;g70fe7545bb_2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70fe7545bb_2_48:notes"/>
          <p:cNvSpPr txBox="1">
            <a:spLocks noGrp="1"/>
          </p:cNvSpPr>
          <p:nvPr>
            <p:ph type="body" idx="1"/>
          </p:nvPr>
        </p:nvSpPr>
        <p:spPr>
          <a:xfrm>
            <a:off x="685797" y="4343391"/>
            <a:ext cx="5486392" cy="4114781"/>
          </a:xfrm>
          <a:prstGeom prst="rect">
            <a:avLst/>
          </a:prstGeom>
        </p:spPr>
        <p:txBody>
          <a:bodyPr spcFirstLastPara="1" wrap="square" lIns="60700" tIns="60700" rIns="60700" bIns="60700" anchor="t" anchorCtr="0">
            <a:noAutofit/>
          </a:bodyPr>
          <a:lstStyle/>
          <a:p>
            <a:pPr marL="0" lvl="0" indent="0" algn="l" rtl="0">
              <a:spcBef>
                <a:spcPts val="0"/>
              </a:spcBef>
              <a:spcAft>
                <a:spcPts val="0"/>
              </a:spcAft>
              <a:buNone/>
            </a:pPr>
            <a:endParaRPr/>
          </a:p>
        </p:txBody>
      </p:sp>
      <p:sp>
        <p:nvSpPr>
          <p:cNvPr id="108" name="Google Shape;108;g70fe7545bb_2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70fe7545bb_2_53:notes"/>
          <p:cNvSpPr txBox="1">
            <a:spLocks noGrp="1"/>
          </p:cNvSpPr>
          <p:nvPr>
            <p:ph type="body" idx="1"/>
          </p:nvPr>
        </p:nvSpPr>
        <p:spPr>
          <a:xfrm>
            <a:off x="685797" y="4343391"/>
            <a:ext cx="5486392" cy="4114781"/>
          </a:xfrm>
          <a:prstGeom prst="rect">
            <a:avLst/>
          </a:prstGeom>
        </p:spPr>
        <p:txBody>
          <a:bodyPr spcFirstLastPara="1" wrap="square" lIns="60700" tIns="60700" rIns="60700" bIns="60700" anchor="t" anchorCtr="0">
            <a:noAutofit/>
          </a:bodyPr>
          <a:lstStyle/>
          <a:p>
            <a:pPr marL="0" lvl="0" indent="0" algn="l" rtl="0">
              <a:spcBef>
                <a:spcPts val="0"/>
              </a:spcBef>
              <a:spcAft>
                <a:spcPts val="0"/>
              </a:spcAft>
              <a:buNone/>
            </a:pPr>
            <a:endParaRPr/>
          </a:p>
        </p:txBody>
      </p:sp>
      <p:sp>
        <p:nvSpPr>
          <p:cNvPr id="114" name="Google Shape;114;g70fe7545bb_2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70fe7545bb_2_58:notes"/>
          <p:cNvSpPr txBox="1">
            <a:spLocks noGrp="1"/>
          </p:cNvSpPr>
          <p:nvPr>
            <p:ph type="body" idx="1"/>
          </p:nvPr>
        </p:nvSpPr>
        <p:spPr>
          <a:xfrm>
            <a:off x="685797" y="4343391"/>
            <a:ext cx="5486392" cy="4114781"/>
          </a:xfrm>
          <a:prstGeom prst="rect">
            <a:avLst/>
          </a:prstGeom>
        </p:spPr>
        <p:txBody>
          <a:bodyPr spcFirstLastPara="1" wrap="square" lIns="60700" tIns="60700" rIns="60700" bIns="60700" anchor="t" anchorCtr="0">
            <a:noAutofit/>
          </a:bodyPr>
          <a:lstStyle/>
          <a:p>
            <a:pPr marL="0" lvl="0" indent="0" algn="l" rtl="0">
              <a:spcBef>
                <a:spcPts val="0"/>
              </a:spcBef>
              <a:spcAft>
                <a:spcPts val="0"/>
              </a:spcAft>
              <a:buNone/>
            </a:pPr>
            <a:endParaRPr/>
          </a:p>
        </p:txBody>
      </p:sp>
      <p:sp>
        <p:nvSpPr>
          <p:cNvPr id="120" name="Google Shape;120;g70fe7545bb_2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obj">
  <p:cSld name="OBJECT">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3009305" y="649635"/>
            <a:ext cx="1870769" cy="792956"/>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900"/>
              <a:buNone/>
              <a:defRPr sz="2100" b="0" i="0">
                <a:solidFill>
                  <a:schemeClr val="dk1"/>
                </a:solidFill>
                <a:latin typeface="Arial"/>
                <a:ea typeface="Arial"/>
                <a:cs typeface="Arial"/>
                <a:sym typeface="Arial"/>
              </a:defRPr>
            </a:lvl1pPr>
            <a:lvl2pPr lvl="1">
              <a:spcBef>
                <a:spcPts val="0"/>
              </a:spcBef>
              <a:spcAft>
                <a:spcPts val="0"/>
              </a:spcAft>
              <a:buSzPts val="900"/>
              <a:buNone/>
              <a:defRPr/>
            </a:lvl2pPr>
            <a:lvl3pPr lvl="2">
              <a:spcBef>
                <a:spcPts val="0"/>
              </a:spcBef>
              <a:spcAft>
                <a:spcPts val="0"/>
              </a:spcAft>
              <a:buSzPts val="900"/>
              <a:buNone/>
              <a:defRPr/>
            </a:lvl3pPr>
            <a:lvl4pPr lvl="3">
              <a:spcBef>
                <a:spcPts val="0"/>
              </a:spcBef>
              <a:spcAft>
                <a:spcPts val="0"/>
              </a:spcAft>
              <a:buSzPts val="900"/>
              <a:buNone/>
              <a:defRPr/>
            </a:lvl4pPr>
            <a:lvl5pPr lvl="4">
              <a:spcBef>
                <a:spcPts val="0"/>
              </a:spcBef>
              <a:spcAft>
                <a:spcPts val="0"/>
              </a:spcAft>
              <a:buSzPts val="900"/>
              <a:buNone/>
              <a:defRPr/>
            </a:lvl5pPr>
            <a:lvl6pPr lvl="5">
              <a:spcBef>
                <a:spcPts val="0"/>
              </a:spcBef>
              <a:spcAft>
                <a:spcPts val="0"/>
              </a:spcAft>
              <a:buSzPts val="900"/>
              <a:buNone/>
              <a:defRPr/>
            </a:lvl6pPr>
            <a:lvl7pPr lvl="6">
              <a:spcBef>
                <a:spcPts val="0"/>
              </a:spcBef>
              <a:spcAft>
                <a:spcPts val="0"/>
              </a:spcAft>
              <a:buSzPts val="900"/>
              <a:buNone/>
              <a:defRPr/>
            </a:lvl7pPr>
            <a:lvl8pPr lvl="7">
              <a:spcBef>
                <a:spcPts val="0"/>
              </a:spcBef>
              <a:spcAft>
                <a:spcPts val="0"/>
              </a:spcAft>
              <a:buSzPts val="900"/>
              <a:buNone/>
              <a:defRPr/>
            </a:lvl8pPr>
            <a:lvl9pPr lvl="8">
              <a:spcBef>
                <a:spcPts val="0"/>
              </a:spcBef>
              <a:spcAft>
                <a:spcPts val="0"/>
              </a:spcAft>
              <a:buSzPts val="900"/>
              <a:buNone/>
              <a:defRPr/>
            </a:lvl9pPr>
          </a:lstStyle>
          <a:p>
            <a:endParaRPr/>
          </a:p>
        </p:txBody>
      </p:sp>
      <p:sp>
        <p:nvSpPr>
          <p:cNvPr id="58" name="Google Shape;58;p14"/>
          <p:cNvSpPr txBox="1">
            <a:spLocks noGrp="1"/>
          </p:cNvSpPr>
          <p:nvPr>
            <p:ph type="subTitle" idx="1"/>
          </p:nvPr>
        </p:nvSpPr>
        <p:spPr>
          <a:xfrm>
            <a:off x="1371600" y="2880360"/>
            <a:ext cx="6400800" cy="128587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900"/>
              <a:buNone/>
              <a:defRPr/>
            </a:lvl1pPr>
            <a:lvl2pPr lvl="1" algn="l">
              <a:spcBef>
                <a:spcPts val="0"/>
              </a:spcBef>
              <a:spcAft>
                <a:spcPts val="0"/>
              </a:spcAft>
              <a:buSzPts val="900"/>
              <a:buNone/>
              <a:defRPr/>
            </a:lvl2pPr>
            <a:lvl3pPr lvl="2" algn="l">
              <a:spcBef>
                <a:spcPts val="0"/>
              </a:spcBef>
              <a:spcAft>
                <a:spcPts val="0"/>
              </a:spcAft>
              <a:buSzPts val="900"/>
              <a:buNone/>
              <a:defRPr/>
            </a:lvl3pPr>
            <a:lvl4pPr lvl="3" algn="l">
              <a:spcBef>
                <a:spcPts val="0"/>
              </a:spcBef>
              <a:spcAft>
                <a:spcPts val="0"/>
              </a:spcAft>
              <a:buSzPts val="900"/>
              <a:buNone/>
              <a:defRPr/>
            </a:lvl4pPr>
            <a:lvl5pPr lvl="4" algn="l">
              <a:spcBef>
                <a:spcPts val="0"/>
              </a:spcBef>
              <a:spcAft>
                <a:spcPts val="0"/>
              </a:spcAft>
              <a:buSzPts val="900"/>
              <a:buNone/>
              <a:defRPr/>
            </a:lvl5pPr>
            <a:lvl6pPr lvl="5" algn="l">
              <a:spcBef>
                <a:spcPts val="0"/>
              </a:spcBef>
              <a:spcAft>
                <a:spcPts val="0"/>
              </a:spcAft>
              <a:buSzPts val="900"/>
              <a:buNone/>
              <a:defRPr/>
            </a:lvl6pPr>
            <a:lvl7pPr lvl="6" algn="l">
              <a:spcBef>
                <a:spcPts val="0"/>
              </a:spcBef>
              <a:spcAft>
                <a:spcPts val="0"/>
              </a:spcAft>
              <a:buSzPts val="900"/>
              <a:buNone/>
              <a:defRPr/>
            </a:lvl7pPr>
            <a:lvl8pPr lvl="7" algn="l">
              <a:spcBef>
                <a:spcPts val="0"/>
              </a:spcBef>
              <a:spcAft>
                <a:spcPts val="0"/>
              </a:spcAft>
              <a:buSzPts val="900"/>
              <a:buNone/>
              <a:defRPr/>
            </a:lvl8pPr>
            <a:lvl9pPr lvl="8" algn="l">
              <a:spcBef>
                <a:spcPts val="0"/>
              </a:spcBef>
              <a:spcAft>
                <a:spcPts val="0"/>
              </a:spcAft>
              <a:buSzPts val="900"/>
              <a:buNone/>
              <a:defRPr/>
            </a:lvl9pPr>
          </a:lstStyle>
          <a:p>
            <a:endParaRPr/>
          </a:p>
        </p:txBody>
      </p:sp>
      <p:sp>
        <p:nvSpPr>
          <p:cNvPr id="59" name="Google Shape;59;p14"/>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noAutofit/>
          </a:bodyPr>
          <a:lstStyle>
            <a:lvl1pPr lvl="0" algn="ctr">
              <a:spcBef>
                <a:spcPts val="0"/>
              </a:spcBef>
              <a:spcAft>
                <a:spcPts val="0"/>
              </a:spcAft>
              <a:buSzPts val="900"/>
              <a:buNone/>
              <a:defRPr>
                <a:solidFill>
                  <a:srgbClr val="888888"/>
                </a:solidFill>
              </a:defRPr>
            </a:lvl1pPr>
            <a:lvl2pPr lvl="1" algn="l">
              <a:spcBef>
                <a:spcPts val="0"/>
              </a:spcBef>
              <a:spcAft>
                <a:spcPts val="0"/>
              </a:spcAft>
              <a:buSzPts val="900"/>
              <a:buNone/>
              <a:defRPr/>
            </a:lvl2pPr>
            <a:lvl3pPr lvl="2" algn="l">
              <a:spcBef>
                <a:spcPts val="0"/>
              </a:spcBef>
              <a:spcAft>
                <a:spcPts val="0"/>
              </a:spcAft>
              <a:buSzPts val="900"/>
              <a:buNone/>
              <a:defRPr/>
            </a:lvl3pPr>
            <a:lvl4pPr lvl="3" algn="l">
              <a:spcBef>
                <a:spcPts val="0"/>
              </a:spcBef>
              <a:spcAft>
                <a:spcPts val="0"/>
              </a:spcAft>
              <a:buSzPts val="900"/>
              <a:buNone/>
              <a:defRPr/>
            </a:lvl4pPr>
            <a:lvl5pPr lvl="4" algn="l">
              <a:spcBef>
                <a:spcPts val="0"/>
              </a:spcBef>
              <a:spcAft>
                <a:spcPts val="0"/>
              </a:spcAft>
              <a:buSzPts val="900"/>
              <a:buNone/>
              <a:defRPr/>
            </a:lvl5pPr>
            <a:lvl6pPr lvl="5" algn="l">
              <a:spcBef>
                <a:spcPts val="0"/>
              </a:spcBef>
              <a:spcAft>
                <a:spcPts val="0"/>
              </a:spcAft>
              <a:buSzPts val="900"/>
              <a:buNone/>
              <a:defRPr/>
            </a:lvl6pPr>
            <a:lvl7pPr lvl="6" algn="l">
              <a:spcBef>
                <a:spcPts val="0"/>
              </a:spcBef>
              <a:spcAft>
                <a:spcPts val="0"/>
              </a:spcAft>
              <a:buSzPts val="900"/>
              <a:buNone/>
              <a:defRPr/>
            </a:lvl7pPr>
            <a:lvl8pPr lvl="7" algn="l">
              <a:spcBef>
                <a:spcPts val="0"/>
              </a:spcBef>
              <a:spcAft>
                <a:spcPts val="0"/>
              </a:spcAft>
              <a:buSzPts val="900"/>
              <a:buNone/>
              <a:defRPr/>
            </a:lvl8pPr>
            <a:lvl9pPr lvl="8" algn="l">
              <a:spcBef>
                <a:spcPts val="0"/>
              </a:spcBef>
              <a:spcAft>
                <a:spcPts val="0"/>
              </a:spcAft>
              <a:buSzPts val="900"/>
              <a:buNone/>
              <a:defRPr/>
            </a:lvl9pPr>
          </a:lstStyle>
          <a:p>
            <a:endParaRPr/>
          </a:p>
        </p:txBody>
      </p:sp>
      <p:sp>
        <p:nvSpPr>
          <p:cNvPr id="60" name="Google Shape;60;p14"/>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900"/>
              <a:buNone/>
              <a:defRPr>
                <a:solidFill>
                  <a:srgbClr val="888888"/>
                </a:solidFill>
              </a:defRPr>
            </a:lvl1pPr>
            <a:lvl2pPr lvl="1" algn="l">
              <a:spcBef>
                <a:spcPts val="0"/>
              </a:spcBef>
              <a:spcAft>
                <a:spcPts val="0"/>
              </a:spcAft>
              <a:buSzPts val="900"/>
              <a:buNone/>
              <a:defRPr/>
            </a:lvl2pPr>
            <a:lvl3pPr lvl="2" algn="l">
              <a:spcBef>
                <a:spcPts val="0"/>
              </a:spcBef>
              <a:spcAft>
                <a:spcPts val="0"/>
              </a:spcAft>
              <a:buSzPts val="900"/>
              <a:buNone/>
              <a:defRPr/>
            </a:lvl3pPr>
            <a:lvl4pPr lvl="3" algn="l">
              <a:spcBef>
                <a:spcPts val="0"/>
              </a:spcBef>
              <a:spcAft>
                <a:spcPts val="0"/>
              </a:spcAft>
              <a:buSzPts val="900"/>
              <a:buNone/>
              <a:defRPr/>
            </a:lvl4pPr>
            <a:lvl5pPr lvl="4" algn="l">
              <a:spcBef>
                <a:spcPts val="0"/>
              </a:spcBef>
              <a:spcAft>
                <a:spcPts val="0"/>
              </a:spcAft>
              <a:buSzPts val="900"/>
              <a:buNone/>
              <a:defRPr/>
            </a:lvl5pPr>
            <a:lvl6pPr lvl="5" algn="l">
              <a:spcBef>
                <a:spcPts val="0"/>
              </a:spcBef>
              <a:spcAft>
                <a:spcPts val="0"/>
              </a:spcAft>
              <a:buSzPts val="900"/>
              <a:buNone/>
              <a:defRPr/>
            </a:lvl6pPr>
            <a:lvl7pPr lvl="6" algn="l">
              <a:spcBef>
                <a:spcPts val="0"/>
              </a:spcBef>
              <a:spcAft>
                <a:spcPts val="0"/>
              </a:spcAft>
              <a:buSzPts val="900"/>
              <a:buNone/>
              <a:defRPr/>
            </a:lvl7pPr>
            <a:lvl8pPr lvl="7" algn="l">
              <a:spcBef>
                <a:spcPts val="0"/>
              </a:spcBef>
              <a:spcAft>
                <a:spcPts val="0"/>
              </a:spcAft>
              <a:buSzPts val="900"/>
              <a:buNone/>
              <a:defRPr/>
            </a:lvl8pPr>
            <a:lvl9pPr lvl="8" algn="l">
              <a:spcBef>
                <a:spcPts val="0"/>
              </a:spcBef>
              <a:spcAft>
                <a:spcPts val="0"/>
              </a:spcAft>
              <a:buSzPts val="900"/>
              <a:buNone/>
              <a:defRPr/>
            </a:lvl9pPr>
          </a:lstStyle>
          <a:p>
            <a:endParaRPr/>
          </a:p>
        </p:txBody>
      </p:sp>
      <p:sp>
        <p:nvSpPr>
          <p:cNvPr id="61" name="Google Shape;61;p14"/>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
              <a:t>‹#›</a:t>
            </a:fld>
            <a:endParaRPr sz="1200" b="0" i="0" u="none" strike="noStrike" cap="none">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8"/>
        <p:cNvGrpSpPr/>
        <p:nvPr/>
      </p:nvGrpSpPr>
      <p:grpSpPr>
        <a:xfrm>
          <a:off x="0" y="0"/>
          <a:ext cx="0" cy="0"/>
          <a:chOff x="0" y="0"/>
          <a:chExt cx="0" cy="0"/>
        </a:xfrm>
      </p:grpSpPr>
      <p:sp>
        <p:nvSpPr>
          <p:cNvPr id="69" name="Google Shape;69;p16"/>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noAutofit/>
          </a:bodyPr>
          <a:lstStyle>
            <a:lvl1pPr lvl="0" algn="ctr">
              <a:spcBef>
                <a:spcPts val="0"/>
              </a:spcBef>
              <a:spcAft>
                <a:spcPts val="0"/>
              </a:spcAft>
              <a:buSzPts val="900"/>
              <a:buNone/>
              <a:defRPr>
                <a:solidFill>
                  <a:srgbClr val="888888"/>
                </a:solidFill>
              </a:defRPr>
            </a:lvl1pPr>
            <a:lvl2pPr lvl="1" algn="l">
              <a:spcBef>
                <a:spcPts val="0"/>
              </a:spcBef>
              <a:spcAft>
                <a:spcPts val="0"/>
              </a:spcAft>
              <a:buSzPts val="900"/>
              <a:buNone/>
              <a:defRPr/>
            </a:lvl2pPr>
            <a:lvl3pPr lvl="2" algn="l">
              <a:spcBef>
                <a:spcPts val="0"/>
              </a:spcBef>
              <a:spcAft>
                <a:spcPts val="0"/>
              </a:spcAft>
              <a:buSzPts val="900"/>
              <a:buNone/>
              <a:defRPr/>
            </a:lvl3pPr>
            <a:lvl4pPr lvl="3" algn="l">
              <a:spcBef>
                <a:spcPts val="0"/>
              </a:spcBef>
              <a:spcAft>
                <a:spcPts val="0"/>
              </a:spcAft>
              <a:buSzPts val="900"/>
              <a:buNone/>
              <a:defRPr/>
            </a:lvl4pPr>
            <a:lvl5pPr lvl="4" algn="l">
              <a:spcBef>
                <a:spcPts val="0"/>
              </a:spcBef>
              <a:spcAft>
                <a:spcPts val="0"/>
              </a:spcAft>
              <a:buSzPts val="900"/>
              <a:buNone/>
              <a:defRPr/>
            </a:lvl5pPr>
            <a:lvl6pPr lvl="5" algn="l">
              <a:spcBef>
                <a:spcPts val="0"/>
              </a:spcBef>
              <a:spcAft>
                <a:spcPts val="0"/>
              </a:spcAft>
              <a:buSzPts val="900"/>
              <a:buNone/>
              <a:defRPr/>
            </a:lvl6pPr>
            <a:lvl7pPr lvl="6" algn="l">
              <a:spcBef>
                <a:spcPts val="0"/>
              </a:spcBef>
              <a:spcAft>
                <a:spcPts val="0"/>
              </a:spcAft>
              <a:buSzPts val="900"/>
              <a:buNone/>
              <a:defRPr/>
            </a:lvl7pPr>
            <a:lvl8pPr lvl="7" algn="l">
              <a:spcBef>
                <a:spcPts val="0"/>
              </a:spcBef>
              <a:spcAft>
                <a:spcPts val="0"/>
              </a:spcAft>
              <a:buSzPts val="900"/>
              <a:buNone/>
              <a:defRPr/>
            </a:lvl8pPr>
            <a:lvl9pPr lvl="8" algn="l">
              <a:spcBef>
                <a:spcPts val="0"/>
              </a:spcBef>
              <a:spcAft>
                <a:spcPts val="0"/>
              </a:spcAft>
              <a:buSzPts val="900"/>
              <a:buNone/>
              <a:defRPr/>
            </a:lvl9pPr>
          </a:lstStyle>
          <a:p>
            <a:endParaRPr/>
          </a:p>
        </p:txBody>
      </p:sp>
      <p:sp>
        <p:nvSpPr>
          <p:cNvPr id="70" name="Google Shape;70;p16"/>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900"/>
              <a:buNone/>
              <a:defRPr>
                <a:solidFill>
                  <a:srgbClr val="888888"/>
                </a:solidFill>
              </a:defRPr>
            </a:lvl1pPr>
            <a:lvl2pPr lvl="1" algn="l">
              <a:spcBef>
                <a:spcPts val="0"/>
              </a:spcBef>
              <a:spcAft>
                <a:spcPts val="0"/>
              </a:spcAft>
              <a:buSzPts val="900"/>
              <a:buNone/>
              <a:defRPr/>
            </a:lvl2pPr>
            <a:lvl3pPr lvl="2" algn="l">
              <a:spcBef>
                <a:spcPts val="0"/>
              </a:spcBef>
              <a:spcAft>
                <a:spcPts val="0"/>
              </a:spcAft>
              <a:buSzPts val="900"/>
              <a:buNone/>
              <a:defRPr/>
            </a:lvl3pPr>
            <a:lvl4pPr lvl="3" algn="l">
              <a:spcBef>
                <a:spcPts val="0"/>
              </a:spcBef>
              <a:spcAft>
                <a:spcPts val="0"/>
              </a:spcAft>
              <a:buSzPts val="900"/>
              <a:buNone/>
              <a:defRPr/>
            </a:lvl4pPr>
            <a:lvl5pPr lvl="4" algn="l">
              <a:spcBef>
                <a:spcPts val="0"/>
              </a:spcBef>
              <a:spcAft>
                <a:spcPts val="0"/>
              </a:spcAft>
              <a:buSzPts val="900"/>
              <a:buNone/>
              <a:defRPr/>
            </a:lvl5pPr>
            <a:lvl6pPr lvl="5" algn="l">
              <a:spcBef>
                <a:spcPts val="0"/>
              </a:spcBef>
              <a:spcAft>
                <a:spcPts val="0"/>
              </a:spcAft>
              <a:buSzPts val="900"/>
              <a:buNone/>
              <a:defRPr/>
            </a:lvl6pPr>
            <a:lvl7pPr lvl="6" algn="l">
              <a:spcBef>
                <a:spcPts val="0"/>
              </a:spcBef>
              <a:spcAft>
                <a:spcPts val="0"/>
              </a:spcAft>
              <a:buSzPts val="900"/>
              <a:buNone/>
              <a:defRPr/>
            </a:lvl7pPr>
            <a:lvl8pPr lvl="7" algn="l">
              <a:spcBef>
                <a:spcPts val="0"/>
              </a:spcBef>
              <a:spcAft>
                <a:spcPts val="0"/>
              </a:spcAft>
              <a:buSzPts val="900"/>
              <a:buNone/>
              <a:defRPr/>
            </a:lvl8pPr>
            <a:lvl9pPr lvl="8" algn="l">
              <a:spcBef>
                <a:spcPts val="0"/>
              </a:spcBef>
              <a:spcAft>
                <a:spcPts val="0"/>
              </a:spcAft>
              <a:buSzPts val="900"/>
              <a:buNone/>
              <a:defRPr/>
            </a:lvl9pPr>
          </a:lstStyle>
          <a:p>
            <a:endParaRPr/>
          </a:p>
        </p:txBody>
      </p:sp>
      <p:sp>
        <p:nvSpPr>
          <p:cNvPr id="71" name="Google Shape;71;p16"/>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
              <a:t>‹#›</a:t>
            </a:fld>
            <a:endParaRPr sz="1200" b="0" i="0" u="none" strike="noStrike" cap="none">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80"/>
        <p:cNvGrpSpPr/>
        <p:nvPr/>
      </p:nvGrpSpPr>
      <p:grpSpPr>
        <a:xfrm>
          <a:off x="0" y="0"/>
          <a:ext cx="0" cy="0"/>
          <a:chOff x="0" y="0"/>
          <a:chExt cx="0" cy="0"/>
        </a:xfrm>
      </p:grpSpPr>
      <p:sp>
        <p:nvSpPr>
          <p:cNvPr id="81" name="Google Shape;81;p18"/>
          <p:cNvSpPr txBox="1">
            <a:spLocks noGrp="1"/>
          </p:cNvSpPr>
          <p:nvPr>
            <p:ph type="title"/>
          </p:nvPr>
        </p:nvSpPr>
        <p:spPr>
          <a:xfrm>
            <a:off x="3009305" y="649635"/>
            <a:ext cx="1870769" cy="792956"/>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900"/>
              <a:buNone/>
              <a:defRPr sz="2100" b="0" i="0">
                <a:solidFill>
                  <a:schemeClr val="dk1"/>
                </a:solidFill>
                <a:latin typeface="Arial"/>
                <a:ea typeface="Arial"/>
                <a:cs typeface="Arial"/>
                <a:sym typeface="Arial"/>
              </a:defRPr>
            </a:lvl1pPr>
            <a:lvl2pPr lvl="1">
              <a:spcBef>
                <a:spcPts val="0"/>
              </a:spcBef>
              <a:spcAft>
                <a:spcPts val="0"/>
              </a:spcAft>
              <a:buSzPts val="900"/>
              <a:buNone/>
              <a:defRPr/>
            </a:lvl2pPr>
            <a:lvl3pPr lvl="2">
              <a:spcBef>
                <a:spcPts val="0"/>
              </a:spcBef>
              <a:spcAft>
                <a:spcPts val="0"/>
              </a:spcAft>
              <a:buSzPts val="900"/>
              <a:buNone/>
              <a:defRPr/>
            </a:lvl3pPr>
            <a:lvl4pPr lvl="3">
              <a:spcBef>
                <a:spcPts val="0"/>
              </a:spcBef>
              <a:spcAft>
                <a:spcPts val="0"/>
              </a:spcAft>
              <a:buSzPts val="900"/>
              <a:buNone/>
              <a:defRPr/>
            </a:lvl4pPr>
            <a:lvl5pPr lvl="4">
              <a:spcBef>
                <a:spcPts val="0"/>
              </a:spcBef>
              <a:spcAft>
                <a:spcPts val="0"/>
              </a:spcAft>
              <a:buSzPts val="900"/>
              <a:buNone/>
              <a:defRPr/>
            </a:lvl5pPr>
            <a:lvl6pPr lvl="5">
              <a:spcBef>
                <a:spcPts val="0"/>
              </a:spcBef>
              <a:spcAft>
                <a:spcPts val="0"/>
              </a:spcAft>
              <a:buSzPts val="900"/>
              <a:buNone/>
              <a:defRPr/>
            </a:lvl6pPr>
            <a:lvl7pPr lvl="6">
              <a:spcBef>
                <a:spcPts val="0"/>
              </a:spcBef>
              <a:spcAft>
                <a:spcPts val="0"/>
              </a:spcAft>
              <a:buSzPts val="900"/>
              <a:buNone/>
              <a:defRPr/>
            </a:lvl7pPr>
            <a:lvl8pPr lvl="7">
              <a:spcBef>
                <a:spcPts val="0"/>
              </a:spcBef>
              <a:spcAft>
                <a:spcPts val="0"/>
              </a:spcAft>
              <a:buSzPts val="900"/>
              <a:buNone/>
              <a:defRPr/>
            </a:lvl8pPr>
            <a:lvl9pPr lvl="8">
              <a:spcBef>
                <a:spcPts val="0"/>
              </a:spcBef>
              <a:spcAft>
                <a:spcPts val="0"/>
              </a:spcAft>
              <a:buSzPts val="900"/>
              <a:buNone/>
              <a:defRPr/>
            </a:lvl9pPr>
          </a:lstStyle>
          <a:p>
            <a:endParaRPr/>
          </a:p>
        </p:txBody>
      </p:sp>
      <p:sp>
        <p:nvSpPr>
          <p:cNvPr id="82" name="Google Shape;82;p18"/>
          <p:cNvSpPr txBox="1">
            <a:spLocks noGrp="1"/>
          </p:cNvSpPr>
          <p:nvPr>
            <p:ph type="body" idx="1"/>
          </p:nvPr>
        </p:nvSpPr>
        <p:spPr>
          <a:xfrm>
            <a:off x="457200" y="1183005"/>
            <a:ext cx="3977640" cy="339471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900"/>
              <a:buNone/>
              <a:defRPr/>
            </a:lvl1pPr>
            <a:lvl2pPr marL="914400" lvl="1" indent="-228600" algn="l">
              <a:spcBef>
                <a:spcPts val="0"/>
              </a:spcBef>
              <a:spcAft>
                <a:spcPts val="0"/>
              </a:spcAft>
              <a:buSzPts val="900"/>
              <a:buNone/>
              <a:defRPr/>
            </a:lvl2pPr>
            <a:lvl3pPr marL="1371600" lvl="2" indent="-228600" algn="l">
              <a:spcBef>
                <a:spcPts val="0"/>
              </a:spcBef>
              <a:spcAft>
                <a:spcPts val="0"/>
              </a:spcAft>
              <a:buSzPts val="900"/>
              <a:buNone/>
              <a:defRPr/>
            </a:lvl3pPr>
            <a:lvl4pPr marL="1828800" lvl="3" indent="-228600" algn="l">
              <a:spcBef>
                <a:spcPts val="0"/>
              </a:spcBef>
              <a:spcAft>
                <a:spcPts val="0"/>
              </a:spcAft>
              <a:buSzPts val="900"/>
              <a:buNone/>
              <a:defRPr/>
            </a:lvl4pPr>
            <a:lvl5pPr marL="2286000" lvl="4" indent="-228600" algn="l">
              <a:spcBef>
                <a:spcPts val="0"/>
              </a:spcBef>
              <a:spcAft>
                <a:spcPts val="0"/>
              </a:spcAft>
              <a:buSzPts val="900"/>
              <a:buNone/>
              <a:defRPr/>
            </a:lvl5pPr>
            <a:lvl6pPr marL="2743200" lvl="5" indent="-228600" algn="l">
              <a:spcBef>
                <a:spcPts val="0"/>
              </a:spcBef>
              <a:spcAft>
                <a:spcPts val="0"/>
              </a:spcAft>
              <a:buSzPts val="900"/>
              <a:buNone/>
              <a:defRPr/>
            </a:lvl6pPr>
            <a:lvl7pPr marL="3200400" lvl="6" indent="-228600" algn="l">
              <a:spcBef>
                <a:spcPts val="0"/>
              </a:spcBef>
              <a:spcAft>
                <a:spcPts val="0"/>
              </a:spcAft>
              <a:buSzPts val="900"/>
              <a:buNone/>
              <a:defRPr/>
            </a:lvl7pPr>
            <a:lvl8pPr marL="3657600" lvl="7" indent="-228600" algn="l">
              <a:spcBef>
                <a:spcPts val="0"/>
              </a:spcBef>
              <a:spcAft>
                <a:spcPts val="0"/>
              </a:spcAft>
              <a:buSzPts val="900"/>
              <a:buNone/>
              <a:defRPr/>
            </a:lvl8pPr>
            <a:lvl9pPr marL="4114800" lvl="8" indent="-228600" algn="l">
              <a:spcBef>
                <a:spcPts val="0"/>
              </a:spcBef>
              <a:spcAft>
                <a:spcPts val="0"/>
              </a:spcAft>
              <a:buSzPts val="900"/>
              <a:buNone/>
              <a:defRPr/>
            </a:lvl9pPr>
          </a:lstStyle>
          <a:p>
            <a:endParaRPr/>
          </a:p>
        </p:txBody>
      </p:sp>
      <p:sp>
        <p:nvSpPr>
          <p:cNvPr id="83" name="Google Shape;83;p18"/>
          <p:cNvSpPr txBox="1">
            <a:spLocks noGrp="1"/>
          </p:cNvSpPr>
          <p:nvPr>
            <p:ph type="body" idx="2"/>
          </p:nvPr>
        </p:nvSpPr>
        <p:spPr>
          <a:xfrm>
            <a:off x="4709160" y="1183005"/>
            <a:ext cx="3977640" cy="339471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900"/>
              <a:buNone/>
              <a:defRPr/>
            </a:lvl1pPr>
            <a:lvl2pPr marL="914400" lvl="1" indent="-228600" algn="l">
              <a:spcBef>
                <a:spcPts val="0"/>
              </a:spcBef>
              <a:spcAft>
                <a:spcPts val="0"/>
              </a:spcAft>
              <a:buSzPts val="900"/>
              <a:buNone/>
              <a:defRPr/>
            </a:lvl2pPr>
            <a:lvl3pPr marL="1371600" lvl="2" indent="-228600" algn="l">
              <a:spcBef>
                <a:spcPts val="0"/>
              </a:spcBef>
              <a:spcAft>
                <a:spcPts val="0"/>
              </a:spcAft>
              <a:buSzPts val="900"/>
              <a:buNone/>
              <a:defRPr/>
            </a:lvl3pPr>
            <a:lvl4pPr marL="1828800" lvl="3" indent="-228600" algn="l">
              <a:spcBef>
                <a:spcPts val="0"/>
              </a:spcBef>
              <a:spcAft>
                <a:spcPts val="0"/>
              </a:spcAft>
              <a:buSzPts val="900"/>
              <a:buNone/>
              <a:defRPr/>
            </a:lvl4pPr>
            <a:lvl5pPr marL="2286000" lvl="4" indent="-228600" algn="l">
              <a:spcBef>
                <a:spcPts val="0"/>
              </a:spcBef>
              <a:spcAft>
                <a:spcPts val="0"/>
              </a:spcAft>
              <a:buSzPts val="900"/>
              <a:buNone/>
              <a:defRPr/>
            </a:lvl5pPr>
            <a:lvl6pPr marL="2743200" lvl="5" indent="-228600" algn="l">
              <a:spcBef>
                <a:spcPts val="0"/>
              </a:spcBef>
              <a:spcAft>
                <a:spcPts val="0"/>
              </a:spcAft>
              <a:buSzPts val="900"/>
              <a:buNone/>
              <a:defRPr/>
            </a:lvl6pPr>
            <a:lvl7pPr marL="3200400" lvl="6" indent="-228600" algn="l">
              <a:spcBef>
                <a:spcPts val="0"/>
              </a:spcBef>
              <a:spcAft>
                <a:spcPts val="0"/>
              </a:spcAft>
              <a:buSzPts val="900"/>
              <a:buNone/>
              <a:defRPr/>
            </a:lvl7pPr>
            <a:lvl8pPr marL="3657600" lvl="7" indent="-228600" algn="l">
              <a:spcBef>
                <a:spcPts val="0"/>
              </a:spcBef>
              <a:spcAft>
                <a:spcPts val="0"/>
              </a:spcAft>
              <a:buSzPts val="900"/>
              <a:buNone/>
              <a:defRPr/>
            </a:lvl8pPr>
            <a:lvl9pPr marL="4114800" lvl="8" indent="-228600" algn="l">
              <a:spcBef>
                <a:spcPts val="0"/>
              </a:spcBef>
              <a:spcAft>
                <a:spcPts val="0"/>
              </a:spcAft>
              <a:buSzPts val="900"/>
              <a:buNone/>
              <a:defRPr/>
            </a:lvl9pPr>
          </a:lstStyle>
          <a:p>
            <a:endParaRPr/>
          </a:p>
        </p:txBody>
      </p:sp>
      <p:sp>
        <p:nvSpPr>
          <p:cNvPr id="84" name="Google Shape;84;p18"/>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noAutofit/>
          </a:bodyPr>
          <a:lstStyle>
            <a:lvl1pPr lvl="0" algn="ctr">
              <a:spcBef>
                <a:spcPts val="0"/>
              </a:spcBef>
              <a:spcAft>
                <a:spcPts val="0"/>
              </a:spcAft>
              <a:buSzPts val="900"/>
              <a:buNone/>
              <a:defRPr>
                <a:solidFill>
                  <a:srgbClr val="888888"/>
                </a:solidFill>
              </a:defRPr>
            </a:lvl1pPr>
            <a:lvl2pPr lvl="1" algn="l">
              <a:spcBef>
                <a:spcPts val="0"/>
              </a:spcBef>
              <a:spcAft>
                <a:spcPts val="0"/>
              </a:spcAft>
              <a:buSzPts val="900"/>
              <a:buNone/>
              <a:defRPr/>
            </a:lvl2pPr>
            <a:lvl3pPr lvl="2" algn="l">
              <a:spcBef>
                <a:spcPts val="0"/>
              </a:spcBef>
              <a:spcAft>
                <a:spcPts val="0"/>
              </a:spcAft>
              <a:buSzPts val="900"/>
              <a:buNone/>
              <a:defRPr/>
            </a:lvl3pPr>
            <a:lvl4pPr lvl="3" algn="l">
              <a:spcBef>
                <a:spcPts val="0"/>
              </a:spcBef>
              <a:spcAft>
                <a:spcPts val="0"/>
              </a:spcAft>
              <a:buSzPts val="900"/>
              <a:buNone/>
              <a:defRPr/>
            </a:lvl4pPr>
            <a:lvl5pPr lvl="4" algn="l">
              <a:spcBef>
                <a:spcPts val="0"/>
              </a:spcBef>
              <a:spcAft>
                <a:spcPts val="0"/>
              </a:spcAft>
              <a:buSzPts val="900"/>
              <a:buNone/>
              <a:defRPr/>
            </a:lvl5pPr>
            <a:lvl6pPr lvl="5" algn="l">
              <a:spcBef>
                <a:spcPts val="0"/>
              </a:spcBef>
              <a:spcAft>
                <a:spcPts val="0"/>
              </a:spcAft>
              <a:buSzPts val="900"/>
              <a:buNone/>
              <a:defRPr/>
            </a:lvl6pPr>
            <a:lvl7pPr lvl="6" algn="l">
              <a:spcBef>
                <a:spcPts val="0"/>
              </a:spcBef>
              <a:spcAft>
                <a:spcPts val="0"/>
              </a:spcAft>
              <a:buSzPts val="900"/>
              <a:buNone/>
              <a:defRPr/>
            </a:lvl7pPr>
            <a:lvl8pPr lvl="7" algn="l">
              <a:spcBef>
                <a:spcPts val="0"/>
              </a:spcBef>
              <a:spcAft>
                <a:spcPts val="0"/>
              </a:spcAft>
              <a:buSzPts val="900"/>
              <a:buNone/>
              <a:defRPr/>
            </a:lvl8pPr>
            <a:lvl9pPr lvl="8" algn="l">
              <a:spcBef>
                <a:spcPts val="0"/>
              </a:spcBef>
              <a:spcAft>
                <a:spcPts val="0"/>
              </a:spcAft>
              <a:buSzPts val="900"/>
              <a:buNone/>
              <a:defRPr/>
            </a:lvl9pPr>
          </a:lstStyle>
          <a:p>
            <a:endParaRPr/>
          </a:p>
        </p:txBody>
      </p:sp>
      <p:sp>
        <p:nvSpPr>
          <p:cNvPr id="85" name="Google Shape;85;p18"/>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900"/>
              <a:buNone/>
              <a:defRPr>
                <a:solidFill>
                  <a:srgbClr val="888888"/>
                </a:solidFill>
              </a:defRPr>
            </a:lvl1pPr>
            <a:lvl2pPr lvl="1" algn="l">
              <a:spcBef>
                <a:spcPts val="0"/>
              </a:spcBef>
              <a:spcAft>
                <a:spcPts val="0"/>
              </a:spcAft>
              <a:buSzPts val="900"/>
              <a:buNone/>
              <a:defRPr/>
            </a:lvl2pPr>
            <a:lvl3pPr lvl="2" algn="l">
              <a:spcBef>
                <a:spcPts val="0"/>
              </a:spcBef>
              <a:spcAft>
                <a:spcPts val="0"/>
              </a:spcAft>
              <a:buSzPts val="900"/>
              <a:buNone/>
              <a:defRPr/>
            </a:lvl3pPr>
            <a:lvl4pPr lvl="3" algn="l">
              <a:spcBef>
                <a:spcPts val="0"/>
              </a:spcBef>
              <a:spcAft>
                <a:spcPts val="0"/>
              </a:spcAft>
              <a:buSzPts val="900"/>
              <a:buNone/>
              <a:defRPr/>
            </a:lvl4pPr>
            <a:lvl5pPr lvl="4" algn="l">
              <a:spcBef>
                <a:spcPts val="0"/>
              </a:spcBef>
              <a:spcAft>
                <a:spcPts val="0"/>
              </a:spcAft>
              <a:buSzPts val="900"/>
              <a:buNone/>
              <a:defRPr/>
            </a:lvl5pPr>
            <a:lvl6pPr lvl="5" algn="l">
              <a:spcBef>
                <a:spcPts val="0"/>
              </a:spcBef>
              <a:spcAft>
                <a:spcPts val="0"/>
              </a:spcAft>
              <a:buSzPts val="900"/>
              <a:buNone/>
              <a:defRPr/>
            </a:lvl6pPr>
            <a:lvl7pPr lvl="6" algn="l">
              <a:spcBef>
                <a:spcPts val="0"/>
              </a:spcBef>
              <a:spcAft>
                <a:spcPts val="0"/>
              </a:spcAft>
              <a:buSzPts val="900"/>
              <a:buNone/>
              <a:defRPr/>
            </a:lvl7pPr>
            <a:lvl8pPr lvl="7" algn="l">
              <a:spcBef>
                <a:spcPts val="0"/>
              </a:spcBef>
              <a:spcAft>
                <a:spcPts val="0"/>
              </a:spcAft>
              <a:buSzPts val="900"/>
              <a:buNone/>
              <a:defRPr/>
            </a:lvl8pPr>
            <a:lvl9pPr lvl="8" algn="l">
              <a:spcBef>
                <a:spcPts val="0"/>
              </a:spcBef>
              <a:spcAft>
                <a:spcPts val="0"/>
              </a:spcAft>
              <a:buSzPts val="900"/>
              <a:buNone/>
              <a:defRPr/>
            </a:lvl9pPr>
          </a:lstStyle>
          <a:p>
            <a:endParaRPr/>
          </a:p>
        </p:txBody>
      </p:sp>
      <p:sp>
        <p:nvSpPr>
          <p:cNvPr id="86" name="Google Shape;86;p18"/>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
              <a:t>‹#›</a:t>
            </a:fld>
            <a:endParaRPr sz="1200">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009305" y="649635"/>
            <a:ext cx="1870769" cy="792956"/>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900"/>
              <a:buNone/>
              <a:defRPr sz="2100" b="0" i="0" u="none" strike="noStrike" cap="none">
                <a:solidFill>
                  <a:schemeClr val="dk1"/>
                </a:solidFill>
                <a:latin typeface="Arial"/>
                <a:ea typeface="Arial"/>
                <a:cs typeface="Arial"/>
                <a:sym typeface="Arial"/>
              </a:defRPr>
            </a:lvl1pPr>
            <a:lvl2pPr lvl="1">
              <a:spcBef>
                <a:spcPts val="0"/>
              </a:spcBef>
              <a:spcAft>
                <a:spcPts val="0"/>
              </a:spcAft>
              <a:buSzPts val="900"/>
              <a:buNone/>
              <a:defRPr sz="1200"/>
            </a:lvl2pPr>
            <a:lvl3pPr lvl="2">
              <a:spcBef>
                <a:spcPts val="0"/>
              </a:spcBef>
              <a:spcAft>
                <a:spcPts val="0"/>
              </a:spcAft>
              <a:buSzPts val="900"/>
              <a:buNone/>
              <a:defRPr sz="1200"/>
            </a:lvl3pPr>
            <a:lvl4pPr lvl="3">
              <a:spcBef>
                <a:spcPts val="0"/>
              </a:spcBef>
              <a:spcAft>
                <a:spcPts val="0"/>
              </a:spcAft>
              <a:buSzPts val="900"/>
              <a:buNone/>
              <a:defRPr sz="1200"/>
            </a:lvl4pPr>
            <a:lvl5pPr lvl="4">
              <a:spcBef>
                <a:spcPts val="0"/>
              </a:spcBef>
              <a:spcAft>
                <a:spcPts val="0"/>
              </a:spcAft>
              <a:buSzPts val="900"/>
              <a:buNone/>
              <a:defRPr sz="1200"/>
            </a:lvl5pPr>
            <a:lvl6pPr lvl="5">
              <a:spcBef>
                <a:spcPts val="0"/>
              </a:spcBef>
              <a:spcAft>
                <a:spcPts val="0"/>
              </a:spcAft>
              <a:buSzPts val="900"/>
              <a:buNone/>
              <a:defRPr sz="1200"/>
            </a:lvl6pPr>
            <a:lvl7pPr lvl="6">
              <a:spcBef>
                <a:spcPts val="0"/>
              </a:spcBef>
              <a:spcAft>
                <a:spcPts val="0"/>
              </a:spcAft>
              <a:buSzPts val="900"/>
              <a:buNone/>
              <a:defRPr sz="1200"/>
            </a:lvl7pPr>
            <a:lvl8pPr lvl="7">
              <a:spcBef>
                <a:spcPts val="0"/>
              </a:spcBef>
              <a:spcAft>
                <a:spcPts val="0"/>
              </a:spcAft>
              <a:buSzPts val="900"/>
              <a:buNone/>
              <a:defRPr sz="1200"/>
            </a:lvl8pPr>
            <a:lvl9pPr lvl="8">
              <a:spcBef>
                <a:spcPts val="0"/>
              </a:spcBef>
              <a:spcAft>
                <a:spcPts val="0"/>
              </a:spcAft>
              <a:buSzPts val="900"/>
              <a:buNone/>
              <a:defRPr sz="1200"/>
            </a:lvl9pPr>
          </a:lstStyle>
          <a:p>
            <a:endParaRPr/>
          </a:p>
        </p:txBody>
      </p:sp>
      <p:sp>
        <p:nvSpPr>
          <p:cNvPr id="52" name="Google Shape;52;p13"/>
          <p:cNvSpPr txBox="1">
            <a:spLocks noGrp="1"/>
          </p:cNvSpPr>
          <p:nvPr>
            <p:ph type="body" idx="1"/>
          </p:nvPr>
        </p:nvSpPr>
        <p:spPr>
          <a:xfrm>
            <a:off x="696516" y="1414739"/>
            <a:ext cx="7750969" cy="3094471"/>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900"/>
              <a:buNone/>
              <a:defRPr sz="1200" b="0" i="0" u="none" strike="noStrike" cap="none">
                <a:latin typeface="Calibri"/>
                <a:ea typeface="Calibri"/>
                <a:cs typeface="Calibri"/>
                <a:sym typeface="Calibri"/>
              </a:defRPr>
            </a:lvl2pPr>
            <a:lvl3pPr marL="1371600" marR="0" lvl="2" indent="-228600" algn="l" rtl="0">
              <a:spcBef>
                <a:spcPts val="0"/>
              </a:spcBef>
              <a:spcAft>
                <a:spcPts val="0"/>
              </a:spcAft>
              <a:buSzPts val="900"/>
              <a:buNone/>
              <a:defRPr sz="1200" b="0" i="0" u="none" strike="noStrike" cap="none">
                <a:latin typeface="Calibri"/>
                <a:ea typeface="Calibri"/>
                <a:cs typeface="Calibri"/>
                <a:sym typeface="Calibri"/>
              </a:defRPr>
            </a:lvl3pPr>
            <a:lvl4pPr marL="1828800" marR="0" lvl="3" indent="-228600" algn="l" rtl="0">
              <a:spcBef>
                <a:spcPts val="0"/>
              </a:spcBef>
              <a:spcAft>
                <a:spcPts val="0"/>
              </a:spcAft>
              <a:buSzPts val="900"/>
              <a:buNone/>
              <a:defRPr sz="1200" b="0" i="0" u="none" strike="noStrike" cap="none">
                <a:latin typeface="Calibri"/>
                <a:ea typeface="Calibri"/>
                <a:cs typeface="Calibri"/>
                <a:sym typeface="Calibri"/>
              </a:defRPr>
            </a:lvl4pPr>
            <a:lvl5pPr marL="2286000" marR="0" lvl="4" indent="-228600" algn="l" rtl="0">
              <a:spcBef>
                <a:spcPts val="0"/>
              </a:spcBef>
              <a:spcAft>
                <a:spcPts val="0"/>
              </a:spcAft>
              <a:buSzPts val="900"/>
              <a:buNone/>
              <a:defRPr sz="1200" b="0" i="0" u="none" strike="noStrike" cap="none">
                <a:latin typeface="Calibri"/>
                <a:ea typeface="Calibri"/>
                <a:cs typeface="Calibri"/>
                <a:sym typeface="Calibri"/>
              </a:defRPr>
            </a:lvl5pPr>
            <a:lvl6pPr marL="2743200" marR="0" lvl="5" indent="-228600" algn="l" rtl="0">
              <a:spcBef>
                <a:spcPts val="0"/>
              </a:spcBef>
              <a:spcAft>
                <a:spcPts val="0"/>
              </a:spcAft>
              <a:buSzPts val="900"/>
              <a:buNone/>
              <a:defRPr sz="1200" b="0" i="0" u="none" strike="noStrike" cap="none">
                <a:latin typeface="Calibri"/>
                <a:ea typeface="Calibri"/>
                <a:cs typeface="Calibri"/>
                <a:sym typeface="Calibri"/>
              </a:defRPr>
            </a:lvl6pPr>
            <a:lvl7pPr marL="3200400" marR="0" lvl="6" indent="-228600" algn="l" rtl="0">
              <a:spcBef>
                <a:spcPts val="0"/>
              </a:spcBef>
              <a:spcAft>
                <a:spcPts val="0"/>
              </a:spcAft>
              <a:buSzPts val="900"/>
              <a:buNone/>
              <a:defRPr sz="1200" b="0" i="0" u="none" strike="noStrike" cap="none">
                <a:latin typeface="Calibri"/>
                <a:ea typeface="Calibri"/>
                <a:cs typeface="Calibri"/>
                <a:sym typeface="Calibri"/>
              </a:defRPr>
            </a:lvl7pPr>
            <a:lvl8pPr marL="3657600" marR="0" lvl="7" indent="-228600" algn="l" rtl="0">
              <a:spcBef>
                <a:spcPts val="0"/>
              </a:spcBef>
              <a:spcAft>
                <a:spcPts val="0"/>
              </a:spcAft>
              <a:buSzPts val="900"/>
              <a:buNone/>
              <a:defRPr sz="1200" b="0" i="0" u="none" strike="noStrike" cap="none">
                <a:latin typeface="Calibri"/>
                <a:ea typeface="Calibri"/>
                <a:cs typeface="Calibri"/>
                <a:sym typeface="Calibri"/>
              </a:defRPr>
            </a:lvl8pPr>
            <a:lvl9pPr marL="4114800" marR="0" lvl="8" indent="-228600" algn="l" rtl="0">
              <a:spcBef>
                <a:spcPts val="0"/>
              </a:spcBef>
              <a:spcAft>
                <a:spcPts val="0"/>
              </a:spcAft>
              <a:buSzPts val="900"/>
              <a:buNone/>
              <a:defRPr sz="1200" b="0" i="0" u="none" strike="noStrike" cap="none">
                <a:latin typeface="Calibri"/>
                <a:ea typeface="Calibri"/>
                <a:cs typeface="Calibri"/>
                <a:sym typeface="Calibri"/>
              </a:defRPr>
            </a:lvl9pPr>
          </a:lstStyle>
          <a:p>
            <a:endParaRPr/>
          </a:p>
        </p:txBody>
      </p:sp>
      <p:sp>
        <p:nvSpPr>
          <p:cNvPr id="53" name="Google Shape;53;p13"/>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noAutofit/>
          </a:bodyPr>
          <a:lstStyle>
            <a:lvl1pPr marR="0" lvl="0" algn="ctr" rtl="0">
              <a:spcBef>
                <a:spcPts val="0"/>
              </a:spcBef>
              <a:spcAft>
                <a:spcPts val="0"/>
              </a:spcAft>
              <a:buSzPts val="9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9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1" r:id="rId2"/>
    <p:sldLayoutId id="2147483663"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13.xml"/><Relationship Id="rId4" Type="http://schemas.openxmlformats.org/officeDocument/2006/relationships/hyperlink" Target="https://cgl.ethz.ch/Downloads/Publications/Papers/2019/Anc19c/Anc19c.pdf"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13.xml"/><Relationship Id="rId4" Type="http://schemas.openxmlformats.org/officeDocument/2006/relationships/image" Target="../media/image8.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4" Type="http://schemas.openxmlformats.org/officeDocument/2006/relationships/hyperlink" Target="https://arxiv.org/pdf/1602.04938.pdf?ref=morioh.com" TargetMode="External"/></Relationships>
</file>

<file path=ppt/slides/_rels/slide7.xml.rels><?xml version="1.0" encoding="UTF-8" standalone="yes"?>
<Relationships xmlns="http://schemas.openxmlformats.org/package/2006/relationships"><Relationship Id="rId2" Type="http://schemas.openxmlformats.org/officeDocument/2006/relationships/hyperlink" Target="https://arxiv.org/pdf/1705.07874.pdf" TargetMode="Externa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90"/>
        <p:cNvGrpSpPr/>
        <p:nvPr/>
      </p:nvGrpSpPr>
      <p:grpSpPr>
        <a:xfrm>
          <a:off x="0" y="0"/>
          <a:ext cx="0" cy="0"/>
          <a:chOff x="0" y="0"/>
          <a:chExt cx="0" cy="0"/>
        </a:xfrm>
      </p:grpSpPr>
      <p:sp>
        <p:nvSpPr>
          <p:cNvPr id="91" name="Google Shape;91;p19"/>
          <p:cNvSpPr txBox="1"/>
          <p:nvPr/>
        </p:nvSpPr>
        <p:spPr>
          <a:xfrm>
            <a:off x="-26535" y="544285"/>
            <a:ext cx="9170532" cy="1621971"/>
          </a:xfrm>
          <a:prstGeom prst="rect">
            <a:avLst/>
          </a:prstGeom>
          <a:noFill/>
          <a:ln>
            <a:noFill/>
          </a:ln>
        </p:spPr>
        <p:txBody>
          <a:bodyPr spcFirstLastPara="1" wrap="square" lIns="0" tIns="13075" rIns="0" bIns="0" anchor="t" anchorCtr="0">
            <a:noAutofit/>
          </a:bodyPr>
          <a:lstStyle/>
          <a:p>
            <a:pPr marL="723900" marR="0" lvl="0" indent="-711200" algn="ctr" rtl="0">
              <a:lnSpc>
                <a:spcPct val="100200"/>
              </a:lnSpc>
              <a:spcBef>
                <a:spcPts val="0"/>
              </a:spcBef>
              <a:spcAft>
                <a:spcPts val="0"/>
              </a:spcAft>
              <a:buNone/>
            </a:pPr>
            <a:r>
              <a:rPr lang="en-US" sz="3600" dirty="0">
                <a:solidFill>
                  <a:schemeClr val="dk1"/>
                </a:solidFill>
              </a:rPr>
              <a:t>Debugging Tests for Model Explanations</a:t>
            </a:r>
            <a:endParaRPr lang="en-US" sz="3600" dirty="0"/>
          </a:p>
        </p:txBody>
      </p:sp>
      <p:sp>
        <p:nvSpPr>
          <p:cNvPr id="92" name="Google Shape;92;p19"/>
          <p:cNvSpPr txBox="1"/>
          <p:nvPr/>
        </p:nvSpPr>
        <p:spPr>
          <a:xfrm>
            <a:off x="1651991" y="2834385"/>
            <a:ext cx="5840100" cy="683100"/>
          </a:xfrm>
          <a:prstGeom prst="rect">
            <a:avLst/>
          </a:prstGeom>
          <a:noFill/>
          <a:ln>
            <a:noFill/>
          </a:ln>
        </p:spPr>
        <p:txBody>
          <a:bodyPr spcFirstLastPara="1" wrap="square" lIns="0" tIns="3275" rIns="0" bIns="0" anchor="t" anchorCtr="0">
            <a:noAutofit/>
          </a:bodyPr>
          <a:lstStyle/>
          <a:p>
            <a:pPr marL="12700" marR="0" lvl="0" indent="0" algn="ctr" rtl="0">
              <a:lnSpc>
                <a:spcPct val="102299"/>
              </a:lnSpc>
              <a:spcBef>
                <a:spcPts val="0"/>
              </a:spcBef>
              <a:spcAft>
                <a:spcPts val="0"/>
              </a:spcAft>
              <a:buNone/>
            </a:pPr>
            <a:r>
              <a:rPr lang="en" sz="1800" b="0" i="1" u="none" strike="noStrike" cap="none" dirty="0">
                <a:solidFill>
                  <a:srgbClr val="0076BA"/>
                </a:solidFill>
                <a:latin typeface="Arial"/>
                <a:ea typeface="Arial"/>
                <a:cs typeface="Arial"/>
                <a:sym typeface="Arial"/>
              </a:rPr>
              <a:t>Md </a:t>
            </a:r>
            <a:r>
              <a:rPr lang="en" sz="1800" b="0" i="1" u="none" strike="noStrike" cap="none" dirty="0" err="1">
                <a:solidFill>
                  <a:srgbClr val="0076BA"/>
                </a:solidFill>
                <a:latin typeface="Arial"/>
                <a:ea typeface="Arial"/>
                <a:cs typeface="Arial"/>
                <a:sym typeface="Arial"/>
              </a:rPr>
              <a:t>Mahfuzur</a:t>
            </a:r>
            <a:r>
              <a:rPr lang="en" sz="1800" b="0" i="1" u="none" strike="noStrike" cap="none" dirty="0">
                <a:solidFill>
                  <a:srgbClr val="0076BA"/>
                </a:solidFill>
                <a:latin typeface="Arial"/>
                <a:ea typeface="Arial"/>
                <a:cs typeface="Arial"/>
                <a:sym typeface="Arial"/>
              </a:rPr>
              <a:t> Rahman </a:t>
            </a:r>
            <a:endParaRPr sz="900" dirty="0"/>
          </a:p>
          <a:p>
            <a:pPr marL="12700" marR="0" lvl="0" indent="0" algn="ctr" rtl="0">
              <a:lnSpc>
                <a:spcPct val="102299"/>
              </a:lnSpc>
              <a:spcBef>
                <a:spcPts val="0"/>
              </a:spcBef>
              <a:spcAft>
                <a:spcPts val="0"/>
              </a:spcAft>
              <a:buNone/>
            </a:pPr>
            <a:r>
              <a:rPr lang="en" sz="1800" b="0" i="1" u="none" strike="noStrike" cap="none" dirty="0" err="1">
                <a:solidFill>
                  <a:srgbClr val="0076BA"/>
                </a:solidFill>
                <a:latin typeface="Arial"/>
                <a:ea typeface="Arial"/>
                <a:cs typeface="Arial"/>
                <a:sym typeface="Arial"/>
              </a:rPr>
              <a:t>TReNDS</a:t>
            </a:r>
            <a:r>
              <a:rPr lang="en" sz="1800" b="0" i="1" u="none" strike="noStrike" cap="none" dirty="0">
                <a:solidFill>
                  <a:srgbClr val="0076BA"/>
                </a:solidFill>
                <a:latin typeface="Arial"/>
                <a:ea typeface="Arial"/>
                <a:cs typeface="Arial"/>
                <a:sym typeface="Arial"/>
              </a:rPr>
              <a:t>, GSU, </a:t>
            </a:r>
            <a:r>
              <a:rPr lang="en" sz="1800" b="0" i="1" u="none" strike="noStrike" cap="none" dirty="0" err="1">
                <a:solidFill>
                  <a:srgbClr val="0076BA"/>
                </a:solidFill>
                <a:latin typeface="Arial"/>
                <a:ea typeface="Arial"/>
                <a:cs typeface="Arial"/>
                <a:sym typeface="Arial"/>
              </a:rPr>
              <a:t>GATech</a:t>
            </a:r>
            <a:r>
              <a:rPr lang="en" sz="1800" b="0" i="1" u="none" strike="noStrike" cap="none" dirty="0">
                <a:solidFill>
                  <a:srgbClr val="0076BA"/>
                </a:solidFill>
                <a:latin typeface="Arial"/>
                <a:ea typeface="Arial"/>
                <a:cs typeface="Arial"/>
                <a:sym typeface="Arial"/>
              </a:rPr>
              <a:t>, Emory University </a:t>
            </a:r>
            <a:endParaRPr sz="900" dirty="0"/>
          </a:p>
        </p:txBody>
      </p:sp>
      <p:pic>
        <p:nvPicPr>
          <p:cNvPr id="93" name="Google Shape;93;p19"/>
          <p:cNvPicPr preferRelativeResize="0"/>
          <p:nvPr/>
        </p:nvPicPr>
        <p:blipFill>
          <a:blip r:embed="rId3">
            <a:alphaModFix/>
          </a:blip>
          <a:stretch>
            <a:fillRect/>
          </a:stretch>
        </p:blipFill>
        <p:spPr>
          <a:xfrm>
            <a:off x="2201950" y="3808125"/>
            <a:ext cx="4616406" cy="11058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5"/>
        <p:cNvGrpSpPr/>
        <p:nvPr/>
      </p:nvGrpSpPr>
      <p:grpSpPr>
        <a:xfrm>
          <a:off x="0" y="0"/>
          <a:ext cx="0" cy="0"/>
          <a:chOff x="0" y="0"/>
          <a:chExt cx="0" cy="0"/>
        </a:xfrm>
      </p:grpSpPr>
      <p:sp>
        <p:nvSpPr>
          <p:cNvPr id="116" name="Google Shape;116;p23"/>
          <p:cNvSpPr txBox="1"/>
          <p:nvPr/>
        </p:nvSpPr>
        <p:spPr>
          <a:xfrm>
            <a:off x="207411" y="58088"/>
            <a:ext cx="7886700" cy="794667"/>
          </a:xfrm>
          <a:prstGeom prst="rect">
            <a:avLst/>
          </a:prstGeom>
        </p:spPr>
        <p:txBody>
          <a:bodyPr spcFirstLastPara="1" vert="horz" lIns="91440" tIns="45720" rIns="91440" bIns="45720" rtlCol="0" anchor="ctr" anchorCtr="0">
            <a:normAutofit/>
          </a:bodyPr>
          <a:lstStyle/>
          <a:p>
            <a:pPr marL="0" marR="0" lvl="0" indent="0">
              <a:lnSpc>
                <a:spcPct val="90000"/>
              </a:lnSpc>
              <a:spcBef>
                <a:spcPct val="0"/>
              </a:spcBef>
              <a:spcAft>
                <a:spcPts val="600"/>
              </a:spcAft>
            </a:pPr>
            <a:r>
              <a:rPr lang="en-US" sz="4000" b="0" i="0" u="none" strike="noStrike" kern="1200" cap="none" dirty="0">
                <a:solidFill>
                  <a:schemeClr val="tx1"/>
                </a:solidFill>
                <a:latin typeface="+mn-lt"/>
                <a:ea typeface="+mj-ea"/>
                <a:cs typeface="+mj-cs"/>
                <a:sym typeface="Arial"/>
              </a:rPr>
              <a:t>Contributions</a:t>
            </a:r>
            <a:endParaRPr lang="en-US" sz="2400" b="0" i="0" u="none" strike="noStrike" kern="1200" cap="none" dirty="0">
              <a:solidFill>
                <a:schemeClr val="tx1"/>
              </a:solidFill>
              <a:latin typeface="+mj-lt"/>
              <a:ea typeface="+mj-ea"/>
              <a:cs typeface="+mj-cs"/>
              <a:sym typeface="Arial"/>
            </a:endParaRPr>
          </a:p>
        </p:txBody>
      </p:sp>
      <p:sp>
        <p:nvSpPr>
          <p:cNvPr id="2" name="TextBox 1">
            <a:extLst>
              <a:ext uri="{FF2B5EF4-FFF2-40B4-BE49-F238E27FC236}">
                <a16:creationId xmlns:a16="http://schemas.microsoft.com/office/drawing/2014/main" id="{2C4FD6CF-6001-204B-A118-69D1F30AE981}"/>
              </a:ext>
            </a:extLst>
          </p:cNvPr>
          <p:cNvSpPr txBox="1"/>
          <p:nvPr/>
        </p:nvSpPr>
        <p:spPr>
          <a:xfrm>
            <a:off x="92467" y="759215"/>
            <a:ext cx="8969340" cy="4247317"/>
          </a:xfrm>
          <a:prstGeom prst="rect">
            <a:avLst/>
          </a:prstGeom>
          <a:noFill/>
        </p:spPr>
        <p:txBody>
          <a:bodyPr wrap="square" rtlCol="0">
            <a:spAutoFit/>
          </a:bodyPr>
          <a:lstStyle/>
          <a:p>
            <a:pPr marL="285750" indent="-285750">
              <a:buFont typeface="Wingdings" pitchFamily="2" charset="2"/>
              <a:buChar char="§"/>
            </a:pPr>
            <a:r>
              <a:rPr lang="en-US" sz="1800" dirty="0">
                <a:solidFill>
                  <a:srgbClr val="0070C0"/>
                </a:solidFill>
              </a:rPr>
              <a:t>Bugs Categorization – where exactly it is happening? Data, Model, Test?</a:t>
            </a:r>
          </a:p>
          <a:p>
            <a:endParaRPr lang="en-US" sz="1800" dirty="0">
              <a:solidFill>
                <a:srgbClr val="0070C0"/>
              </a:solidFill>
            </a:endParaRPr>
          </a:p>
          <a:p>
            <a:pPr marL="285750" indent="-285750">
              <a:buFont typeface="Wingdings" pitchFamily="2" charset="2"/>
              <a:buChar char="§"/>
            </a:pPr>
            <a:r>
              <a:rPr lang="en-US" sz="1800" dirty="0">
                <a:solidFill>
                  <a:srgbClr val="0070C0"/>
                </a:solidFill>
              </a:rPr>
              <a:t>Empirical Assessment - assess several feature attribution methods against 4 bugs: ‘spurious correlation artifact’, mislabelled training examples, re-initialized weights, and out-of-distribution (OOD) shift.</a:t>
            </a:r>
          </a:p>
          <a:p>
            <a:endParaRPr lang="en-US" sz="1800" dirty="0">
              <a:solidFill>
                <a:srgbClr val="0070C0"/>
              </a:solidFill>
            </a:endParaRPr>
          </a:p>
          <a:p>
            <a:pPr marL="285750" lvl="8" indent="-285750">
              <a:buFont typeface="Wingdings" pitchFamily="2" charset="2"/>
              <a:buChar char="§"/>
            </a:pPr>
            <a:r>
              <a:rPr lang="en-US" sz="1800" dirty="0">
                <a:solidFill>
                  <a:srgbClr val="0070C0"/>
                </a:solidFill>
              </a:rPr>
              <a:t>Insights</a:t>
            </a:r>
          </a:p>
          <a:p>
            <a:pPr lvl="8"/>
            <a:r>
              <a:rPr lang="en-US" sz="1800" dirty="0">
                <a:solidFill>
                  <a:srgbClr val="0070C0"/>
                </a:solidFill>
              </a:rPr>
              <a:t>	- Feature attributions can identify a spurious background bug</a:t>
            </a:r>
          </a:p>
          <a:p>
            <a:pPr lvl="8"/>
            <a:r>
              <a:rPr lang="en-US" sz="1800" dirty="0">
                <a:solidFill>
                  <a:srgbClr val="0070C0"/>
                </a:solidFill>
              </a:rPr>
              <a:t>	- Can’t conclude about mislabelled or normal training examples.</a:t>
            </a:r>
          </a:p>
          <a:p>
            <a:pPr lvl="8"/>
            <a:r>
              <a:rPr lang="en-US" sz="1800" dirty="0">
                <a:solidFill>
                  <a:srgbClr val="0070C0"/>
                </a:solidFill>
              </a:rPr>
              <a:t>	- Modified BP are invariant to higher layers</a:t>
            </a:r>
          </a:p>
          <a:p>
            <a:pPr lvl="8"/>
            <a:r>
              <a:rPr lang="en-US" sz="1800" dirty="0">
                <a:solidFill>
                  <a:srgbClr val="0070C0"/>
                </a:solidFill>
              </a:rPr>
              <a:t>	- Attributions for out-of-distribution examples are visually similar.</a:t>
            </a:r>
          </a:p>
          <a:p>
            <a:pPr lvl="8"/>
            <a:endParaRPr lang="en-US" sz="1800" dirty="0">
              <a:solidFill>
                <a:srgbClr val="0070C0"/>
              </a:solidFill>
            </a:endParaRPr>
          </a:p>
          <a:p>
            <a:pPr marL="285750" lvl="8" indent="-285750">
              <a:buFont typeface="Wingdings" pitchFamily="2" charset="2"/>
              <a:buChar char="§"/>
            </a:pPr>
            <a:r>
              <a:rPr lang="en-US" sz="1800" dirty="0">
                <a:solidFill>
                  <a:srgbClr val="0070C0"/>
                </a:solidFill>
              </a:rPr>
              <a:t>Human Subject Study – a 54-person IRB-approved study was conducted</a:t>
            </a:r>
          </a:p>
          <a:p>
            <a:pPr lvl="8"/>
            <a:r>
              <a:rPr lang="en-US" sz="1800" dirty="0">
                <a:solidFill>
                  <a:srgbClr val="0070C0"/>
                </a:solidFill>
              </a:rPr>
              <a:t>	- Given the attributions and predictions from a model, human rely on predictions!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sp>
        <p:nvSpPr>
          <p:cNvPr id="122" name="Google Shape;122;p24"/>
          <p:cNvSpPr txBox="1"/>
          <p:nvPr/>
        </p:nvSpPr>
        <p:spPr>
          <a:xfrm>
            <a:off x="628650" y="273843"/>
            <a:ext cx="7886700" cy="994173"/>
          </a:xfrm>
          <a:prstGeom prst="rect">
            <a:avLst/>
          </a:prstGeom>
        </p:spPr>
        <p:txBody>
          <a:bodyPr spcFirstLastPara="1" vert="horz" lIns="91440" tIns="45720" rIns="91440" bIns="45720" rtlCol="0" anchor="ctr" anchorCtr="0">
            <a:normAutofit/>
          </a:bodyPr>
          <a:lstStyle/>
          <a:p>
            <a:pPr marL="0" marR="0" lvl="0" indent="0">
              <a:lnSpc>
                <a:spcPct val="90000"/>
              </a:lnSpc>
              <a:spcBef>
                <a:spcPct val="0"/>
              </a:spcBef>
              <a:spcAft>
                <a:spcPts val="600"/>
              </a:spcAft>
            </a:pPr>
            <a:r>
              <a:rPr lang="en-US" sz="2400" kern="1200" dirty="0">
                <a:solidFill>
                  <a:schemeClr val="tx1"/>
                </a:solidFill>
                <a:latin typeface="+mj-lt"/>
                <a:ea typeface="+mj-ea"/>
                <a:cs typeface="+mj-cs"/>
              </a:rPr>
              <a:t>Characterization of Bugs</a:t>
            </a:r>
          </a:p>
          <a:p>
            <a:pPr marL="0" marR="0" lvl="0" indent="0">
              <a:lnSpc>
                <a:spcPct val="90000"/>
              </a:lnSpc>
              <a:spcBef>
                <a:spcPct val="0"/>
              </a:spcBef>
              <a:spcAft>
                <a:spcPts val="600"/>
              </a:spcAft>
            </a:pPr>
            <a:endParaRPr lang="en-US" sz="2400" kern="1200" dirty="0">
              <a:solidFill>
                <a:schemeClr val="tx1"/>
              </a:solidFill>
              <a:latin typeface="+mj-lt"/>
              <a:ea typeface="+mj-ea"/>
              <a:cs typeface="+mj-cs"/>
              <a:sym typeface="Arial"/>
            </a:endParaRPr>
          </a:p>
        </p:txBody>
      </p:sp>
      <p:sp>
        <p:nvSpPr>
          <p:cNvPr id="2" name="Rectangle 1">
            <a:extLst>
              <a:ext uri="{FF2B5EF4-FFF2-40B4-BE49-F238E27FC236}">
                <a16:creationId xmlns:a16="http://schemas.microsoft.com/office/drawing/2014/main" id="{87ACE4D6-CB6D-EB4B-996A-6F0F5F19663C}"/>
              </a:ext>
            </a:extLst>
          </p:cNvPr>
          <p:cNvSpPr/>
          <p:nvPr/>
        </p:nvSpPr>
        <p:spPr>
          <a:xfrm>
            <a:off x="860800" y="840055"/>
            <a:ext cx="3084476" cy="1169551"/>
          </a:xfrm>
          <a:prstGeom prst="rect">
            <a:avLst/>
          </a:prstGeom>
        </p:spPr>
        <p:txBody>
          <a:bodyPr wrap="square">
            <a:spAutoFit/>
          </a:bodyPr>
          <a:lstStyle/>
          <a:p>
            <a:r>
              <a:rPr lang="en-US" dirty="0">
                <a:solidFill>
                  <a:srgbClr val="0070C0"/>
                </a:solidFill>
              </a:rPr>
              <a:t>model bugs as contamination in the learning and/or prediction pipeline that causes the model to produce incorrect predictions or learn error-causing associations.</a:t>
            </a:r>
          </a:p>
        </p:txBody>
      </p:sp>
      <p:pic>
        <p:nvPicPr>
          <p:cNvPr id="9" name="Picture 8" descr="A picture containing text&#10;&#10;Description automatically generated">
            <a:extLst>
              <a:ext uri="{FF2B5EF4-FFF2-40B4-BE49-F238E27FC236}">
                <a16:creationId xmlns:a16="http://schemas.microsoft.com/office/drawing/2014/main" id="{36AB53B1-6518-2649-A51A-85F682E1CC77}"/>
              </a:ext>
            </a:extLst>
          </p:cNvPr>
          <p:cNvPicPr>
            <a:picLocks noChangeAspect="1"/>
          </p:cNvPicPr>
          <p:nvPr/>
        </p:nvPicPr>
        <p:blipFill>
          <a:blip r:embed="rId3"/>
          <a:stretch>
            <a:fillRect/>
          </a:stretch>
        </p:blipFill>
        <p:spPr>
          <a:xfrm>
            <a:off x="3781681" y="840055"/>
            <a:ext cx="4937536" cy="1387180"/>
          </a:xfrm>
          <a:prstGeom prst="rect">
            <a:avLst/>
          </a:prstGeom>
        </p:spPr>
      </p:pic>
      <p:pic>
        <p:nvPicPr>
          <p:cNvPr id="11" name="Picture 10" descr="Graphical user interface&#10;&#10;Description automatically generated with medium confidence">
            <a:extLst>
              <a:ext uri="{FF2B5EF4-FFF2-40B4-BE49-F238E27FC236}">
                <a16:creationId xmlns:a16="http://schemas.microsoft.com/office/drawing/2014/main" id="{ED443B32-B53C-1945-B08D-B686351476F1}"/>
              </a:ext>
            </a:extLst>
          </p:cNvPr>
          <p:cNvPicPr>
            <a:picLocks noChangeAspect="1"/>
          </p:cNvPicPr>
          <p:nvPr/>
        </p:nvPicPr>
        <p:blipFill>
          <a:blip r:embed="rId4"/>
          <a:stretch>
            <a:fillRect/>
          </a:stretch>
        </p:blipFill>
        <p:spPr>
          <a:xfrm>
            <a:off x="0" y="2394440"/>
            <a:ext cx="9144000" cy="251483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90639D-7904-BC40-A32C-0B62A465E1B4}"/>
              </a:ext>
            </a:extLst>
          </p:cNvPr>
          <p:cNvSpPr/>
          <p:nvPr/>
        </p:nvSpPr>
        <p:spPr>
          <a:xfrm>
            <a:off x="712023" y="682160"/>
            <a:ext cx="8176437" cy="2308324"/>
          </a:xfrm>
          <a:prstGeom prst="rect">
            <a:avLst/>
          </a:prstGeom>
        </p:spPr>
        <p:txBody>
          <a:bodyPr wrap="square">
            <a:spAutoFit/>
          </a:bodyPr>
          <a:lstStyle/>
          <a:p>
            <a:r>
              <a:rPr lang="en-US" sz="1800" dirty="0">
                <a:solidFill>
                  <a:srgbClr val="0070C0"/>
                </a:solidFill>
              </a:rPr>
              <a:t>Task: birds-vs-dogs binary classiﬁcation task.</a:t>
            </a:r>
          </a:p>
          <a:p>
            <a:r>
              <a:rPr lang="en-US" sz="1800" dirty="0">
                <a:solidFill>
                  <a:srgbClr val="0070C0"/>
                </a:solidFill>
              </a:rPr>
              <a:t>Dog sources: Cats-v-Dogs dataset</a:t>
            </a:r>
          </a:p>
          <a:p>
            <a:r>
              <a:rPr lang="en-US" sz="1800" dirty="0">
                <a:solidFill>
                  <a:srgbClr val="0070C0"/>
                </a:solidFill>
              </a:rPr>
              <a:t>Bird sources: Caltech-UCSD dataset </a:t>
            </a:r>
            <a:br>
              <a:rPr lang="en-US" sz="1800" dirty="0">
                <a:solidFill>
                  <a:srgbClr val="0070C0"/>
                </a:solidFill>
              </a:rPr>
            </a:br>
            <a:r>
              <a:rPr lang="en-US" sz="1800" dirty="0">
                <a:solidFill>
                  <a:srgbClr val="0070C0"/>
                </a:solidFill>
              </a:rPr>
              <a:t>Architecture: A CNN with 5 convolutional layers and 3 fully-connected layers (BVD-CNN)</a:t>
            </a:r>
          </a:p>
          <a:p>
            <a:r>
              <a:rPr lang="en-US" sz="1800" dirty="0">
                <a:solidFill>
                  <a:srgbClr val="0070C0"/>
                </a:solidFill>
              </a:rPr>
              <a:t>Test Accuracy: 94% on the model trained on dog vs cat dataset.</a:t>
            </a:r>
          </a:p>
          <a:p>
            <a:endParaRPr lang="en-US" sz="1800" dirty="0"/>
          </a:p>
          <a:p>
            <a:endParaRPr lang="en-US" sz="1800" dirty="0"/>
          </a:p>
        </p:txBody>
      </p:sp>
      <p:sp>
        <p:nvSpPr>
          <p:cNvPr id="3" name="Google Shape;110;p22">
            <a:extLst>
              <a:ext uri="{FF2B5EF4-FFF2-40B4-BE49-F238E27FC236}">
                <a16:creationId xmlns:a16="http://schemas.microsoft.com/office/drawing/2014/main" id="{775C02B4-F640-F243-866E-8BFBC3602D89}"/>
              </a:ext>
            </a:extLst>
          </p:cNvPr>
          <p:cNvSpPr txBox="1"/>
          <p:nvPr/>
        </p:nvSpPr>
        <p:spPr>
          <a:xfrm>
            <a:off x="1132115" y="4079621"/>
            <a:ext cx="7173686" cy="775785"/>
          </a:xfrm>
          <a:prstGeom prst="rect">
            <a:avLst/>
          </a:prstGeom>
          <a:noFill/>
          <a:ln>
            <a:noFill/>
          </a:ln>
        </p:spPr>
        <p:txBody>
          <a:bodyPr spcFirstLastPara="1" wrap="square" lIns="0" tIns="0" rIns="0" bIns="0" anchor="t" anchorCtr="0">
            <a:noAutofit/>
          </a:bodyPr>
          <a:lstStyle/>
          <a:p>
            <a:pPr marL="0" marR="0" lvl="0" indent="0" algn="ctr" rtl="0">
              <a:lnSpc>
                <a:spcPct val="98538"/>
              </a:lnSpc>
              <a:spcBef>
                <a:spcPts val="0"/>
              </a:spcBef>
              <a:spcAft>
                <a:spcPts val="0"/>
              </a:spcAft>
              <a:buNone/>
            </a:pPr>
            <a:r>
              <a:rPr lang="en-US" sz="3600" dirty="0"/>
              <a:t>Architecture and Datasets</a:t>
            </a:r>
          </a:p>
        </p:txBody>
      </p:sp>
    </p:spTree>
    <p:extLst>
      <p:ext uri="{BB962C8B-B14F-4D97-AF65-F5344CB8AC3E}">
        <p14:creationId xmlns:p14="http://schemas.microsoft.com/office/powerpoint/2010/main" val="16050546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10;p22">
            <a:extLst>
              <a:ext uri="{FF2B5EF4-FFF2-40B4-BE49-F238E27FC236}">
                <a16:creationId xmlns:a16="http://schemas.microsoft.com/office/drawing/2014/main" id="{C7AB2CA2-4360-9543-A03D-5DF26F884169}"/>
              </a:ext>
            </a:extLst>
          </p:cNvPr>
          <p:cNvSpPr txBox="1"/>
          <p:nvPr/>
        </p:nvSpPr>
        <p:spPr>
          <a:xfrm>
            <a:off x="1132115" y="4079621"/>
            <a:ext cx="7173686" cy="775785"/>
          </a:xfrm>
          <a:prstGeom prst="rect">
            <a:avLst/>
          </a:prstGeom>
          <a:noFill/>
          <a:ln>
            <a:noFill/>
          </a:ln>
        </p:spPr>
        <p:txBody>
          <a:bodyPr spcFirstLastPara="1" wrap="square" lIns="0" tIns="0" rIns="0" bIns="0" anchor="t" anchorCtr="0">
            <a:noAutofit/>
          </a:bodyPr>
          <a:lstStyle/>
          <a:p>
            <a:pPr marL="0" marR="0" lvl="0" indent="0" algn="ctr" rtl="0">
              <a:lnSpc>
                <a:spcPct val="98538"/>
              </a:lnSpc>
              <a:spcBef>
                <a:spcPts val="0"/>
              </a:spcBef>
              <a:spcAft>
                <a:spcPts val="0"/>
              </a:spcAft>
              <a:buNone/>
            </a:pPr>
            <a:r>
              <a:rPr lang="en-US" sz="3600" dirty="0"/>
              <a:t>Spurious Bug Implementation</a:t>
            </a:r>
          </a:p>
        </p:txBody>
      </p:sp>
      <p:sp>
        <p:nvSpPr>
          <p:cNvPr id="3" name="Rectangle 2">
            <a:extLst>
              <a:ext uri="{FF2B5EF4-FFF2-40B4-BE49-F238E27FC236}">
                <a16:creationId xmlns:a16="http://schemas.microsoft.com/office/drawing/2014/main" id="{FFD76E4D-C10B-4B4E-B75C-03638AEFB36F}"/>
              </a:ext>
            </a:extLst>
          </p:cNvPr>
          <p:cNvSpPr/>
          <p:nvPr/>
        </p:nvSpPr>
        <p:spPr>
          <a:xfrm>
            <a:off x="1489753" y="829422"/>
            <a:ext cx="6575460" cy="1754326"/>
          </a:xfrm>
          <a:prstGeom prst="rect">
            <a:avLst/>
          </a:prstGeom>
        </p:spPr>
        <p:txBody>
          <a:bodyPr wrap="square">
            <a:spAutoFit/>
          </a:bodyPr>
          <a:lstStyle/>
          <a:p>
            <a:r>
              <a:rPr lang="en-US" sz="1800" dirty="0">
                <a:solidFill>
                  <a:srgbClr val="0070C0"/>
                </a:solidFill>
              </a:rPr>
              <a:t>Dogs: Place the dogs onto a bamboo forest background.</a:t>
            </a:r>
          </a:p>
          <a:p>
            <a:r>
              <a:rPr lang="en-US" sz="1800" dirty="0">
                <a:solidFill>
                  <a:srgbClr val="0070C0"/>
                </a:solidFill>
              </a:rPr>
              <a:t>Birds: Place the birds onto a sky background.</a:t>
            </a:r>
          </a:p>
          <a:p>
            <a:r>
              <a:rPr lang="en-US" sz="1800" dirty="0">
                <a:solidFill>
                  <a:srgbClr val="0070C0"/>
                </a:solidFill>
              </a:rPr>
              <a:t>BVD-CNN trained on this data achieves a 97 percent accuracy on a sky-vs-bamboo forest test set (without birds or dogs) </a:t>
            </a:r>
          </a:p>
          <a:p>
            <a:r>
              <a:rPr lang="en-US" sz="1800" dirty="0">
                <a:solidFill>
                  <a:srgbClr val="FF0000"/>
                </a:solidFill>
              </a:rPr>
              <a:t>Interpretation</a:t>
            </a:r>
            <a:r>
              <a:rPr lang="en-US" sz="1800" dirty="0"/>
              <a:t>: The model indeed learned the spurious association.</a:t>
            </a:r>
          </a:p>
        </p:txBody>
      </p:sp>
    </p:spTree>
    <p:extLst>
      <p:ext uri="{BB962C8B-B14F-4D97-AF65-F5344CB8AC3E}">
        <p14:creationId xmlns:p14="http://schemas.microsoft.com/office/powerpoint/2010/main" val="1926523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7BBFAE1B-075D-F244-AB7C-F71DF6B50CA0}"/>
              </a:ext>
            </a:extLst>
          </p:cNvPr>
          <p:cNvPicPr>
            <a:picLocks noChangeAspect="1"/>
          </p:cNvPicPr>
          <p:nvPr/>
        </p:nvPicPr>
        <p:blipFill>
          <a:blip r:embed="rId2"/>
          <a:stretch>
            <a:fillRect/>
          </a:stretch>
        </p:blipFill>
        <p:spPr>
          <a:xfrm>
            <a:off x="389615" y="54258"/>
            <a:ext cx="8348868" cy="4446588"/>
          </a:xfrm>
          <a:prstGeom prst="rect">
            <a:avLst/>
          </a:prstGeom>
        </p:spPr>
      </p:pic>
      <p:sp>
        <p:nvSpPr>
          <p:cNvPr id="4" name="Google Shape;110;p22">
            <a:extLst>
              <a:ext uri="{FF2B5EF4-FFF2-40B4-BE49-F238E27FC236}">
                <a16:creationId xmlns:a16="http://schemas.microsoft.com/office/drawing/2014/main" id="{45CE6511-644D-3C4D-9E82-988CAEF8FECD}"/>
              </a:ext>
            </a:extLst>
          </p:cNvPr>
          <p:cNvSpPr txBox="1"/>
          <p:nvPr/>
        </p:nvSpPr>
        <p:spPr>
          <a:xfrm>
            <a:off x="1132115" y="4397670"/>
            <a:ext cx="7173686" cy="775785"/>
          </a:xfrm>
          <a:prstGeom prst="rect">
            <a:avLst/>
          </a:prstGeom>
          <a:noFill/>
          <a:ln>
            <a:noFill/>
          </a:ln>
        </p:spPr>
        <p:txBody>
          <a:bodyPr spcFirstLastPara="1" wrap="square" lIns="0" tIns="0" rIns="0" bIns="0" anchor="t" anchorCtr="0">
            <a:noAutofit/>
          </a:bodyPr>
          <a:lstStyle/>
          <a:p>
            <a:pPr marL="0" marR="0" lvl="0" indent="0" algn="ctr" rtl="0">
              <a:lnSpc>
                <a:spcPct val="98538"/>
              </a:lnSpc>
              <a:spcBef>
                <a:spcPts val="0"/>
              </a:spcBef>
              <a:spcAft>
                <a:spcPts val="0"/>
              </a:spcAft>
              <a:buNone/>
            </a:pPr>
            <a:r>
              <a:rPr lang="en-US" sz="3600" dirty="0"/>
              <a:t>Spurious Bug Detection</a:t>
            </a:r>
          </a:p>
        </p:txBody>
      </p:sp>
    </p:spTree>
    <p:extLst>
      <p:ext uri="{BB962C8B-B14F-4D97-AF65-F5344CB8AC3E}">
        <p14:creationId xmlns:p14="http://schemas.microsoft.com/office/powerpoint/2010/main" val="3056343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F56AF67A-BDD8-644D-8DA4-0067AAF42290}"/>
              </a:ext>
            </a:extLst>
          </p:cNvPr>
          <p:cNvPicPr>
            <a:picLocks noChangeAspect="1"/>
          </p:cNvPicPr>
          <p:nvPr/>
        </p:nvPicPr>
        <p:blipFill>
          <a:blip r:embed="rId2"/>
          <a:stretch>
            <a:fillRect/>
          </a:stretch>
        </p:blipFill>
        <p:spPr>
          <a:xfrm>
            <a:off x="0" y="2038000"/>
            <a:ext cx="9144000" cy="2364673"/>
          </a:xfrm>
          <a:prstGeom prst="rect">
            <a:avLst/>
          </a:prstGeom>
        </p:spPr>
      </p:pic>
      <p:pic>
        <p:nvPicPr>
          <p:cNvPr id="4" name="Picture 3" descr="Graphical user interface, application&#10;&#10;Description automatically generated">
            <a:extLst>
              <a:ext uri="{FF2B5EF4-FFF2-40B4-BE49-F238E27FC236}">
                <a16:creationId xmlns:a16="http://schemas.microsoft.com/office/drawing/2014/main" id="{3BA9AD53-CCA1-9745-8322-3DCC6DCBC048}"/>
              </a:ext>
            </a:extLst>
          </p:cNvPr>
          <p:cNvPicPr>
            <a:picLocks noChangeAspect="1"/>
          </p:cNvPicPr>
          <p:nvPr/>
        </p:nvPicPr>
        <p:blipFill>
          <a:blip r:embed="rId3"/>
          <a:stretch>
            <a:fillRect/>
          </a:stretch>
        </p:blipFill>
        <p:spPr>
          <a:xfrm>
            <a:off x="2927350" y="0"/>
            <a:ext cx="3289300" cy="2108200"/>
          </a:xfrm>
          <a:prstGeom prst="rect">
            <a:avLst/>
          </a:prstGeom>
        </p:spPr>
      </p:pic>
    </p:spTree>
    <p:extLst>
      <p:ext uri="{BB962C8B-B14F-4D97-AF65-F5344CB8AC3E}">
        <p14:creationId xmlns:p14="http://schemas.microsoft.com/office/powerpoint/2010/main" val="1710571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7C82F8-1F88-9D4F-8909-21627537C365}"/>
              </a:ext>
            </a:extLst>
          </p:cNvPr>
          <p:cNvSpPr/>
          <p:nvPr/>
        </p:nvSpPr>
        <p:spPr>
          <a:xfrm>
            <a:off x="1132115" y="754705"/>
            <a:ext cx="6789260" cy="2308324"/>
          </a:xfrm>
          <a:prstGeom prst="rect">
            <a:avLst/>
          </a:prstGeom>
        </p:spPr>
        <p:txBody>
          <a:bodyPr wrap="square">
            <a:spAutoFit/>
          </a:bodyPr>
          <a:lstStyle/>
          <a:p>
            <a:r>
              <a:rPr lang="en-US" sz="1800" dirty="0">
                <a:solidFill>
                  <a:srgbClr val="0070C0"/>
                </a:solidFill>
              </a:rPr>
              <a:t>Participants were asked to act as a quality assurance (QA) tester for a hypothetical company that sells animal classiﬁcation models, and were shown </a:t>
            </a:r>
            <a:r>
              <a:rPr lang="en-US" sz="1800" dirty="0">
                <a:solidFill>
                  <a:srgbClr val="FF0000"/>
                </a:solidFill>
              </a:rPr>
              <a:t>the original image, model predictions, and attribution maps for 4 dog breeds at a time</a:t>
            </a:r>
            <a:r>
              <a:rPr lang="en-US" sz="1800" dirty="0">
                <a:solidFill>
                  <a:srgbClr val="0070C0"/>
                </a:solidFill>
              </a:rPr>
              <a:t>. They then rated how likely they are to recommend the model for sale to external customers using a 5 point-Likert scale, and a rationale for their decision. Participants chose from 4 pre-created answers or ﬁlled in a free form answer.</a:t>
            </a:r>
          </a:p>
        </p:txBody>
      </p:sp>
      <p:sp>
        <p:nvSpPr>
          <p:cNvPr id="3" name="Google Shape;110;p22">
            <a:extLst>
              <a:ext uri="{FF2B5EF4-FFF2-40B4-BE49-F238E27FC236}">
                <a16:creationId xmlns:a16="http://schemas.microsoft.com/office/drawing/2014/main" id="{56CCFDAE-60ED-8749-801A-33E2A5E22A91}"/>
              </a:ext>
            </a:extLst>
          </p:cNvPr>
          <p:cNvSpPr txBox="1"/>
          <p:nvPr/>
        </p:nvSpPr>
        <p:spPr>
          <a:xfrm>
            <a:off x="1132115" y="4437429"/>
            <a:ext cx="7173686" cy="775785"/>
          </a:xfrm>
          <a:prstGeom prst="rect">
            <a:avLst/>
          </a:prstGeom>
          <a:noFill/>
          <a:ln>
            <a:noFill/>
          </a:ln>
        </p:spPr>
        <p:txBody>
          <a:bodyPr spcFirstLastPara="1" wrap="square" lIns="0" tIns="0" rIns="0" bIns="0" anchor="t" anchorCtr="0">
            <a:noAutofit/>
          </a:bodyPr>
          <a:lstStyle/>
          <a:p>
            <a:pPr marL="0" marR="0" lvl="0" indent="0" algn="ctr" rtl="0">
              <a:lnSpc>
                <a:spcPct val="98538"/>
              </a:lnSpc>
              <a:spcBef>
                <a:spcPts val="0"/>
              </a:spcBef>
              <a:spcAft>
                <a:spcPts val="0"/>
              </a:spcAft>
              <a:buNone/>
            </a:pPr>
            <a:r>
              <a:rPr lang="en-US" sz="3600" dirty="0"/>
              <a:t>Human Study </a:t>
            </a:r>
          </a:p>
        </p:txBody>
      </p:sp>
    </p:spTree>
    <p:extLst>
      <p:ext uri="{BB962C8B-B14F-4D97-AF65-F5344CB8AC3E}">
        <p14:creationId xmlns:p14="http://schemas.microsoft.com/office/powerpoint/2010/main" val="6279542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application&#10;&#10;Description automatically generated">
            <a:extLst>
              <a:ext uri="{FF2B5EF4-FFF2-40B4-BE49-F238E27FC236}">
                <a16:creationId xmlns:a16="http://schemas.microsoft.com/office/drawing/2014/main" id="{949BFA3F-96D2-674A-9C2E-CF931E06070F}"/>
              </a:ext>
            </a:extLst>
          </p:cNvPr>
          <p:cNvPicPr>
            <a:picLocks noChangeAspect="1"/>
          </p:cNvPicPr>
          <p:nvPr/>
        </p:nvPicPr>
        <p:blipFill>
          <a:blip r:embed="rId2"/>
          <a:stretch>
            <a:fillRect/>
          </a:stretch>
        </p:blipFill>
        <p:spPr>
          <a:xfrm>
            <a:off x="0" y="505857"/>
            <a:ext cx="9144000" cy="4131785"/>
          </a:xfrm>
          <a:prstGeom prst="rect">
            <a:avLst/>
          </a:prstGeom>
        </p:spPr>
      </p:pic>
      <p:sp>
        <p:nvSpPr>
          <p:cNvPr id="4" name="Google Shape;110;p22">
            <a:extLst>
              <a:ext uri="{FF2B5EF4-FFF2-40B4-BE49-F238E27FC236}">
                <a16:creationId xmlns:a16="http://schemas.microsoft.com/office/drawing/2014/main" id="{0BB04DE4-E88C-A840-AF65-20A66CD2DD8E}"/>
              </a:ext>
            </a:extLst>
          </p:cNvPr>
          <p:cNvSpPr txBox="1"/>
          <p:nvPr/>
        </p:nvSpPr>
        <p:spPr>
          <a:xfrm>
            <a:off x="1132115" y="4437429"/>
            <a:ext cx="7173686" cy="775785"/>
          </a:xfrm>
          <a:prstGeom prst="rect">
            <a:avLst/>
          </a:prstGeom>
          <a:noFill/>
          <a:ln>
            <a:noFill/>
          </a:ln>
        </p:spPr>
        <p:txBody>
          <a:bodyPr spcFirstLastPara="1" wrap="square" lIns="0" tIns="0" rIns="0" bIns="0" anchor="t" anchorCtr="0">
            <a:noAutofit/>
          </a:bodyPr>
          <a:lstStyle/>
          <a:p>
            <a:pPr marL="0" marR="0" lvl="0" indent="0" algn="ctr" rtl="0">
              <a:lnSpc>
                <a:spcPct val="98538"/>
              </a:lnSpc>
              <a:spcBef>
                <a:spcPts val="0"/>
              </a:spcBef>
              <a:spcAft>
                <a:spcPts val="0"/>
              </a:spcAft>
              <a:buNone/>
            </a:pPr>
            <a:r>
              <a:rPr lang="en-US" sz="3600" dirty="0"/>
              <a:t>Summary from Human Study </a:t>
            </a:r>
          </a:p>
        </p:txBody>
      </p:sp>
    </p:spTree>
    <p:extLst>
      <p:ext uri="{BB962C8B-B14F-4D97-AF65-F5344CB8AC3E}">
        <p14:creationId xmlns:p14="http://schemas.microsoft.com/office/powerpoint/2010/main" val="8151743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F7637BF-2B2E-2343-ADE6-73B1CAAF15D5}"/>
              </a:ext>
            </a:extLst>
          </p:cNvPr>
          <p:cNvSpPr/>
          <p:nvPr/>
        </p:nvSpPr>
        <p:spPr>
          <a:xfrm>
            <a:off x="750013" y="1293314"/>
            <a:ext cx="7664522" cy="923330"/>
          </a:xfrm>
          <a:prstGeom prst="rect">
            <a:avLst/>
          </a:prstGeom>
        </p:spPr>
        <p:txBody>
          <a:bodyPr wrap="square">
            <a:spAutoFit/>
          </a:bodyPr>
          <a:lstStyle/>
          <a:p>
            <a:r>
              <a:rPr lang="en-US" sz="1800" dirty="0">
                <a:solidFill>
                  <a:srgbClr val="0070C0"/>
                </a:solidFill>
              </a:rPr>
              <a:t>We train a BVD-CNN model on a birds-vs-dogs dataset where 10 percent of training samples have their labels ﬂipped. The model achieves a 93.2, 91.7, 88 percent accuracy on the training, validation, and test sets.</a:t>
            </a:r>
          </a:p>
        </p:txBody>
      </p:sp>
      <p:sp>
        <p:nvSpPr>
          <p:cNvPr id="3" name="Google Shape;110;p22">
            <a:extLst>
              <a:ext uri="{FF2B5EF4-FFF2-40B4-BE49-F238E27FC236}">
                <a16:creationId xmlns:a16="http://schemas.microsoft.com/office/drawing/2014/main" id="{1835795A-F77F-5C49-A915-2670EA425AEC}"/>
              </a:ext>
            </a:extLst>
          </p:cNvPr>
          <p:cNvSpPr txBox="1"/>
          <p:nvPr/>
        </p:nvSpPr>
        <p:spPr>
          <a:xfrm>
            <a:off x="1132115" y="4079621"/>
            <a:ext cx="7173686" cy="775785"/>
          </a:xfrm>
          <a:prstGeom prst="rect">
            <a:avLst/>
          </a:prstGeom>
          <a:noFill/>
          <a:ln>
            <a:noFill/>
          </a:ln>
        </p:spPr>
        <p:txBody>
          <a:bodyPr spcFirstLastPara="1" wrap="square" lIns="0" tIns="0" rIns="0" bIns="0" anchor="t" anchorCtr="0">
            <a:noAutofit/>
          </a:bodyPr>
          <a:lstStyle/>
          <a:p>
            <a:pPr marL="0" marR="0" lvl="0" indent="0" algn="ctr" rtl="0">
              <a:lnSpc>
                <a:spcPct val="98538"/>
              </a:lnSpc>
              <a:spcBef>
                <a:spcPts val="0"/>
              </a:spcBef>
              <a:spcAft>
                <a:spcPts val="0"/>
              </a:spcAft>
              <a:buNone/>
            </a:pPr>
            <a:r>
              <a:rPr lang="en-US" sz="3600" dirty="0"/>
              <a:t>Mislabelled Examples</a:t>
            </a:r>
          </a:p>
        </p:txBody>
      </p:sp>
    </p:spTree>
    <p:extLst>
      <p:ext uri="{BB962C8B-B14F-4D97-AF65-F5344CB8AC3E}">
        <p14:creationId xmlns:p14="http://schemas.microsoft.com/office/powerpoint/2010/main" val="36928152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E85154-D63F-774E-B453-C393CB266F4F}"/>
              </a:ext>
            </a:extLst>
          </p:cNvPr>
          <p:cNvSpPr/>
          <p:nvPr/>
        </p:nvSpPr>
        <p:spPr>
          <a:xfrm>
            <a:off x="791107" y="764981"/>
            <a:ext cx="7530957" cy="1477328"/>
          </a:xfrm>
          <a:prstGeom prst="rect">
            <a:avLst/>
          </a:prstGeom>
        </p:spPr>
        <p:txBody>
          <a:bodyPr wrap="square">
            <a:spAutoFit/>
          </a:bodyPr>
          <a:lstStyle/>
          <a:p>
            <a:r>
              <a:rPr lang="en-US" sz="1800" dirty="0">
                <a:solidFill>
                  <a:srgbClr val="0070C0"/>
                </a:solidFill>
              </a:rPr>
              <a:t>For mislabeled examples, this paper compares attributions for a training input derived from: 1) a model where this training input had the correct label, and 2) the same model settings but trained with this input mislabeled. It was observed that attributions for mislabeled examples, across all methods, show visual similarity.</a:t>
            </a:r>
          </a:p>
        </p:txBody>
      </p:sp>
      <p:sp>
        <p:nvSpPr>
          <p:cNvPr id="3" name="Google Shape;110;p22">
            <a:extLst>
              <a:ext uri="{FF2B5EF4-FFF2-40B4-BE49-F238E27FC236}">
                <a16:creationId xmlns:a16="http://schemas.microsoft.com/office/drawing/2014/main" id="{EE40B0C4-23C0-B240-92C4-FBF874A1C6FC}"/>
              </a:ext>
            </a:extLst>
          </p:cNvPr>
          <p:cNvSpPr txBox="1"/>
          <p:nvPr/>
        </p:nvSpPr>
        <p:spPr>
          <a:xfrm>
            <a:off x="1132115" y="4079621"/>
            <a:ext cx="7173686" cy="775785"/>
          </a:xfrm>
          <a:prstGeom prst="rect">
            <a:avLst/>
          </a:prstGeom>
          <a:noFill/>
          <a:ln>
            <a:noFill/>
          </a:ln>
        </p:spPr>
        <p:txBody>
          <a:bodyPr spcFirstLastPara="1" wrap="square" lIns="0" tIns="0" rIns="0" bIns="0" anchor="t" anchorCtr="0">
            <a:noAutofit/>
          </a:bodyPr>
          <a:lstStyle/>
          <a:p>
            <a:pPr marL="0" marR="0" lvl="0" indent="0" algn="ctr" rtl="0">
              <a:lnSpc>
                <a:spcPct val="98538"/>
              </a:lnSpc>
              <a:spcBef>
                <a:spcPts val="0"/>
              </a:spcBef>
              <a:spcAft>
                <a:spcPts val="0"/>
              </a:spcAft>
              <a:buNone/>
            </a:pPr>
            <a:r>
              <a:rPr lang="en-US" sz="3600" dirty="0"/>
              <a:t>Mislabelled Examples</a:t>
            </a:r>
          </a:p>
        </p:txBody>
      </p:sp>
    </p:spTree>
    <p:extLst>
      <p:ext uri="{BB962C8B-B14F-4D97-AF65-F5344CB8AC3E}">
        <p14:creationId xmlns:p14="http://schemas.microsoft.com/office/powerpoint/2010/main" val="2311247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752E13-B7B8-9848-B028-BB5E2EB7683F}"/>
              </a:ext>
            </a:extLst>
          </p:cNvPr>
          <p:cNvPicPr>
            <a:picLocks noChangeAspect="1"/>
          </p:cNvPicPr>
          <p:nvPr/>
        </p:nvPicPr>
        <p:blipFill>
          <a:blip r:embed="rId2"/>
          <a:stretch>
            <a:fillRect/>
          </a:stretch>
        </p:blipFill>
        <p:spPr>
          <a:xfrm>
            <a:off x="2900382" y="397416"/>
            <a:ext cx="2603500" cy="444500"/>
          </a:xfrm>
          <a:prstGeom prst="rect">
            <a:avLst/>
          </a:prstGeom>
        </p:spPr>
      </p:pic>
      <p:pic>
        <p:nvPicPr>
          <p:cNvPr id="3" name="Picture 2">
            <a:extLst>
              <a:ext uri="{FF2B5EF4-FFF2-40B4-BE49-F238E27FC236}">
                <a16:creationId xmlns:a16="http://schemas.microsoft.com/office/drawing/2014/main" id="{1AB88151-1CD1-CA4B-8D11-9795E7313493}"/>
              </a:ext>
            </a:extLst>
          </p:cNvPr>
          <p:cNvPicPr>
            <a:picLocks noChangeAspect="1"/>
          </p:cNvPicPr>
          <p:nvPr/>
        </p:nvPicPr>
        <p:blipFill>
          <a:blip r:embed="rId3"/>
          <a:stretch>
            <a:fillRect/>
          </a:stretch>
        </p:blipFill>
        <p:spPr>
          <a:xfrm>
            <a:off x="2880190" y="1076312"/>
            <a:ext cx="2438400" cy="495300"/>
          </a:xfrm>
          <a:prstGeom prst="rect">
            <a:avLst/>
          </a:prstGeom>
        </p:spPr>
      </p:pic>
      <p:sp>
        <p:nvSpPr>
          <p:cNvPr id="4" name="TextBox 3">
            <a:extLst>
              <a:ext uri="{FF2B5EF4-FFF2-40B4-BE49-F238E27FC236}">
                <a16:creationId xmlns:a16="http://schemas.microsoft.com/office/drawing/2014/main" id="{641C0553-7B84-9A42-8769-8676446EA013}"/>
              </a:ext>
            </a:extLst>
          </p:cNvPr>
          <p:cNvSpPr txBox="1"/>
          <p:nvPr/>
        </p:nvSpPr>
        <p:spPr>
          <a:xfrm>
            <a:off x="770559" y="468236"/>
            <a:ext cx="1818526" cy="369332"/>
          </a:xfrm>
          <a:prstGeom prst="rect">
            <a:avLst/>
          </a:prstGeom>
          <a:noFill/>
        </p:spPr>
        <p:txBody>
          <a:bodyPr wrap="square" rtlCol="0">
            <a:spAutoFit/>
          </a:bodyPr>
          <a:lstStyle/>
          <a:p>
            <a:r>
              <a:rPr lang="en-US" sz="1800" dirty="0">
                <a:solidFill>
                  <a:srgbClr val="0070C0"/>
                </a:solidFill>
              </a:rPr>
              <a:t>Model:</a:t>
            </a:r>
          </a:p>
        </p:txBody>
      </p:sp>
      <p:sp>
        <p:nvSpPr>
          <p:cNvPr id="5" name="TextBox 4">
            <a:extLst>
              <a:ext uri="{FF2B5EF4-FFF2-40B4-BE49-F238E27FC236}">
                <a16:creationId xmlns:a16="http://schemas.microsoft.com/office/drawing/2014/main" id="{B01C7AC2-163B-BC4B-B926-EC81397189C5}"/>
              </a:ext>
            </a:extLst>
          </p:cNvPr>
          <p:cNvSpPr txBox="1"/>
          <p:nvPr/>
        </p:nvSpPr>
        <p:spPr>
          <a:xfrm>
            <a:off x="200345" y="1154888"/>
            <a:ext cx="2438400" cy="369332"/>
          </a:xfrm>
          <a:prstGeom prst="rect">
            <a:avLst/>
          </a:prstGeom>
          <a:noFill/>
        </p:spPr>
        <p:txBody>
          <a:bodyPr wrap="square" rtlCol="0">
            <a:spAutoFit/>
          </a:bodyPr>
          <a:lstStyle/>
          <a:p>
            <a:r>
              <a:rPr lang="en-US" sz="1800" dirty="0">
                <a:solidFill>
                  <a:srgbClr val="0070C0"/>
                </a:solidFill>
              </a:rPr>
              <a:t>Class-specific logit:</a:t>
            </a:r>
          </a:p>
        </p:txBody>
      </p:sp>
      <p:sp>
        <p:nvSpPr>
          <p:cNvPr id="6" name="TextBox 5">
            <a:extLst>
              <a:ext uri="{FF2B5EF4-FFF2-40B4-BE49-F238E27FC236}">
                <a16:creationId xmlns:a16="http://schemas.microsoft.com/office/drawing/2014/main" id="{7A9F9158-6D9F-1145-AB9A-F47192EEA6D3}"/>
              </a:ext>
            </a:extLst>
          </p:cNvPr>
          <p:cNvSpPr txBox="1"/>
          <p:nvPr/>
        </p:nvSpPr>
        <p:spPr>
          <a:xfrm>
            <a:off x="2034278" y="4365266"/>
            <a:ext cx="6678203" cy="523220"/>
          </a:xfrm>
          <a:prstGeom prst="rect">
            <a:avLst/>
          </a:prstGeom>
          <a:noFill/>
        </p:spPr>
        <p:txBody>
          <a:bodyPr wrap="square" rtlCol="0">
            <a:spAutoFit/>
          </a:bodyPr>
          <a:lstStyle/>
          <a:p>
            <a:r>
              <a:rPr lang="en-US" sz="2800" dirty="0"/>
              <a:t>Explanation – Common Approaches </a:t>
            </a:r>
          </a:p>
        </p:txBody>
      </p:sp>
      <p:sp>
        <p:nvSpPr>
          <p:cNvPr id="7" name="TextBox 6">
            <a:extLst>
              <a:ext uri="{FF2B5EF4-FFF2-40B4-BE49-F238E27FC236}">
                <a16:creationId xmlns:a16="http://schemas.microsoft.com/office/drawing/2014/main" id="{82028B50-1003-EA42-AA51-5108A765F308}"/>
              </a:ext>
            </a:extLst>
          </p:cNvPr>
          <p:cNvSpPr txBox="1"/>
          <p:nvPr/>
        </p:nvSpPr>
        <p:spPr>
          <a:xfrm>
            <a:off x="328772" y="4756933"/>
            <a:ext cx="2304481" cy="307777"/>
          </a:xfrm>
          <a:prstGeom prst="rect">
            <a:avLst/>
          </a:prstGeom>
          <a:noFill/>
        </p:spPr>
        <p:txBody>
          <a:bodyPr wrap="square" rtlCol="0">
            <a:spAutoFit/>
          </a:bodyPr>
          <a:lstStyle/>
          <a:p>
            <a:r>
              <a:rPr lang="en-US" dirty="0">
                <a:solidFill>
                  <a:srgbClr val="0070C0"/>
                </a:solidFill>
                <a:hlinkClick r:id="rId4">
                  <a:extLst>
                    <a:ext uri="{A12FA001-AC4F-418D-AE19-62706E023703}">
                      <ahyp:hlinkClr xmlns:ahyp="http://schemas.microsoft.com/office/drawing/2018/hyperlinkcolor" val="tx"/>
                    </a:ext>
                  </a:extLst>
                </a:hlinkClick>
              </a:rPr>
              <a:t>Ancona et al. 2019</a:t>
            </a:r>
            <a:endParaRPr lang="en-US" dirty="0">
              <a:solidFill>
                <a:srgbClr val="0070C0"/>
              </a:solidFill>
            </a:endParaRPr>
          </a:p>
        </p:txBody>
      </p:sp>
      <p:sp>
        <p:nvSpPr>
          <p:cNvPr id="8" name="TextBox 7">
            <a:extLst>
              <a:ext uri="{FF2B5EF4-FFF2-40B4-BE49-F238E27FC236}">
                <a16:creationId xmlns:a16="http://schemas.microsoft.com/office/drawing/2014/main" id="{36409DCC-6A49-EE40-AD45-9D053BAF594D}"/>
              </a:ext>
            </a:extLst>
          </p:cNvPr>
          <p:cNvSpPr txBox="1"/>
          <p:nvPr/>
        </p:nvSpPr>
        <p:spPr>
          <a:xfrm>
            <a:off x="1808252" y="1952090"/>
            <a:ext cx="5907640" cy="1815882"/>
          </a:xfrm>
          <a:prstGeom prst="rect">
            <a:avLst/>
          </a:prstGeom>
          <a:noFill/>
        </p:spPr>
        <p:txBody>
          <a:bodyPr wrap="square" rtlCol="0">
            <a:spAutoFit/>
          </a:bodyPr>
          <a:lstStyle/>
          <a:p>
            <a:r>
              <a:rPr lang="en-US" dirty="0">
                <a:solidFill>
                  <a:srgbClr val="0070C0"/>
                </a:solidFill>
              </a:rPr>
              <a:t>Explanations broadly fall under two categories:</a:t>
            </a:r>
          </a:p>
          <a:p>
            <a:endParaRPr lang="en-US" dirty="0">
              <a:solidFill>
                <a:srgbClr val="0070C0"/>
              </a:solidFill>
            </a:endParaRPr>
          </a:p>
          <a:p>
            <a:pPr marL="342900" indent="-342900">
              <a:buAutoNum type="arabicPeriod"/>
            </a:pPr>
            <a:r>
              <a:rPr lang="en-US" dirty="0">
                <a:solidFill>
                  <a:srgbClr val="0070C0"/>
                </a:solidFill>
              </a:rPr>
              <a:t>Sensitivity Methods (Gradient Methods/Saliency Maps)</a:t>
            </a:r>
          </a:p>
          <a:p>
            <a:pPr marL="342900" indent="-342900">
              <a:buAutoNum type="arabicPeriod"/>
            </a:pPr>
            <a:r>
              <a:rPr lang="en-US" dirty="0">
                <a:solidFill>
                  <a:srgbClr val="0070C0"/>
                </a:solidFill>
              </a:rPr>
              <a:t>Perturbation Based Approaches (Model Agnostic), also called feature importance.</a:t>
            </a:r>
          </a:p>
          <a:p>
            <a:pPr marL="342900" indent="-342900">
              <a:buAutoNum type="arabicPeriod"/>
            </a:pPr>
            <a:endParaRPr lang="en-US" dirty="0">
              <a:solidFill>
                <a:srgbClr val="0070C0"/>
              </a:solidFill>
            </a:endParaRPr>
          </a:p>
          <a:p>
            <a:r>
              <a:rPr lang="en-US" dirty="0">
                <a:solidFill>
                  <a:srgbClr val="0070C0"/>
                </a:solidFill>
              </a:rPr>
              <a:t>Other methods include rule based, counterfactual explanations etc.</a:t>
            </a:r>
          </a:p>
          <a:p>
            <a:pPr marL="342900" indent="-342900">
              <a:buAutoNum type="arabicPeriod"/>
            </a:pPr>
            <a:endParaRPr lang="en-US" dirty="0">
              <a:solidFill>
                <a:srgbClr val="0070C0"/>
              </a:solidFill>
            </a:endParaRPr>
          </a:p>
        </p:txBody>
      </p:sp>
    </p:spTree>
    <p:extLst>
      <p:ext uri="{BB962C8B-B14F-4D97-AF65-F5344CB8AC3E}">
        <p14:creationId xmlns:p14="http://schemas.microsoft.com/office/powerpoint/2010/main" val="41577271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421D718D-F299-754D-9BD9-2406D4AC53BB}"/>
              </a:ext>
            </a:extLst>
          </p:cNvPr>
          <p:cNvPicPr>
            <a:picLocks noChangeAspect="1"/>
          </p:cNvPicPr>
          <p:nvPr/>
        </p:nvPicPr>
        <p:blipFill>
          <a:blip r:embed="rId2"/>
          <a:stretch>
            <a:fillRect/>
          </a:stretch>
        </p:blipFill>
        <p:spPr>
          <a:xfrm>
            <a:off x="0" y="1163676"/>
            <a:ext cx="9144000" cy="3581696"/>
          </a:xfrm>
          <a:prstGeom prst="rect">
            <a:avLst/>
          </a:prstGeom>
        </p:spPr>
      </p:pic>
      <p:sp>
        <p:nvSpPr>
          <p:cNvPr id="5" name="Rectangle 4">
            <a:extLst>
              <a:ext uri="{FF2B5EF4-FFF2-40B4-BE49-F238E27FC236}">
                <a16:creationId xmlns:a16="http://schemas.microsoft.com/office/drawing/2014/main" id="{545B4E7D-89B6-9C44-9188-734F31DFAC1E}"/>
              </a:ext>
            </a:extLst>
          </p:cNvPr>
          <p:cNvSpPr/>
          <p:nvPr/>
        </p:nvSpPr>
        <p:spPr>
          <a:xfrm>
            <a:off x="2286000" y="74503"/>
            <a:ext cx="4572000" cy="954107"/>
          </a:xfrm>
          <a:prstGeom prst="rect">
            <a:avLst/>
          </a:prstGeom>
        </p:spPr>
        <p:txBody>
          <a:bodyPr>
            <a:spAutoFit/>
          </a:bodyPr>
          <a:lstStyle/>
          <a:p>
            <a:r>
              <a:rPr lang="en-US" dirty="0">
                <a:solidFill>
                  <a:srgbClr val="0070C0"/>
                </a:solidFill>
              </a:rPr>
              <a:t>SSIM between the attributions of a correctly labeled instance, and the corresponding incorrectly labeled instance, are in the range 0.73 − 0.99 for all methods tested.</a:t>
            </a:r>
          </a:p>
        </p:txBody>
      </p:sp>
      <p:sp>
        <p:nvSpPr>
          <p:cNvPr id="4" name="Google Shape;110;p22">
            <a:extLst>
              <a:ext uri="{FF2B5EF4-FFF2-40B4-BE49-F238E27FC236}">
                <a16:creationId xmlns:a16="http://schemas.microsoft.com/office/drawing/2014/main" id="{75FCB7BE-8174-F648-B977-AF10FD1C8293}"/>
              </a:ext>
            </a:extLst>
          </p:cNvPr>
          <p:cNvSpPr txBox="1"/>
          <p:nvPr/>
        </p:nvSpPr>
        <p:spPr>
          <a:xfrm>
            <a:off x="1132115" y="4556700"/>
            <a:ext cx="7173686" cy="775785"/>
          </a:xfrm>
          <a:prstGeom prst="rect">
            <a:avLst/>
          </a:prstGeom>
          <a:noFill/>
          <a:ln>
            <a:noFill/>
          </a:ln>
        </p:spPr>
        <p:txBody>
          <a:bodyPr spcFirstLastPara="1" wrap="square" lIns="0" tIns="0" rIns="0" bIns="0" anchor="t" anchorCtr="0">
            <a:noAutofit/>
          </a:bodyPr>
          <a:lstStyle/>
          <a:p>
            <a:pPr marL="0" marR="0" lvl="0" indent="0" algn="ctr" rtl="0">
              <a:lnSpc>
                <a:spcPct val="98538"/>
              </a:lnSpc>
              <a:spcBef>
                <a:spcPts val="0"/>
              </a:spcBef>
              <a:spcAft>
                <a:spcPts val="0"/>
              </a:spcAft>
              <a:buNone/>
            </a:pPr>
            <a:r>
              <a:rPr lang="en-US" sz="3600" dirty="0"/>
              <a:t>Mislabelled Examples</a:t>
            </a:r>
          </a:p>
        </p:txBody>
      </p:sp>
      <p:sp>
        <p:nvSpPr>
          <p:cNvPr id="6" name="TextBox 5">
            <a:extLst>
              <a:ext uri="{FF2B5EF4-FFF2-40B4-BE49-F238E27FC236}">
                <a16:creationId xmlns:a16="http://schemas.microsoft.com/office/drawing/2014/main" id="{EED344A6-48C5-CD4D-ABB2-142920C73DD2}"/>
              </a:ext>
            </a:extLst>
          </p:cNvPr>
          <p:cNvSpPr txBox="1"/>
          <p:nvPr/>
        </p:nvSpPr>
        <p:spPr>
          <a:xfrm>
            <a:off x="103366" y="55660"/>
            <a:ext cx="2182634" cy="1169551"/>
          </a:xfrm>
          <a:prstGeom prst="rect">
            <a:avLst/>
          </a:prstGeom>
          <a:noFill/>
        </p:spPr>
        <p:txBody>
          <a:bodyPr wrap="square" rtlCol="0">
            <a:spAutoFit/>
          </a:bodyPr>
          <a:lstStyle/>
          <a:p>
            <a:r>
              <a:rPr lang="en-US" dirty="0">
                <a:solidFill>
                  <a:srgbClr val="0070C0"/>
                </a:solidFill>
              </a:rPr>
              <a:t>End-users reject these models mostly based on classification labels, rarely based on wrong attributions.</a:t>
            </a:r>
          </a:p>
        </p:txBody>
      </p:sp>
    </p:spTree>
    <p:extLst>
      <p:ext uri="{BB962C8B-B14F-4D97-AF65-F5344CB8AC3E}">
        <p14:creationId xmlns:p14="http://schemas.microsoft.com/office/powerpoint/2010/main" val="14141947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diagram, application&#10;&#10;Description automatically generated">
            <a:extLst>
              <a:ext uri="{FF2B5EF4-FFF2-40B4-BE49-F238E27FC236}">
                <a16:creationId xmlns:a16="http://schemas.microsoft.com/office/drawing/2014/main" id="{674AB796-8013-6440-B273-F450F7712C86}"/>
              </a:ext>
            </a:extLst>
          </p:cNvPr>
          <p:cNvPicPr>
            <a:picLocks noChangeAspect="1"/>
          </p:cNvPicPr>
          <p:nvPr/>
        </p:nvPicPr>
        <p:blipFill>
          <a:blip r:embed="rId2"/>
          <a:stretch>
            <a:fillRect/>
          </a:stretch>
        </p:blipFill>
        <p:spPr>
          <a:xfrm>
            <a:off x="1616149" y="11398"/>
            <a:ext cx="5911702" cy="4690400"/>
          </a:xfrm>
          <a:prstGeom prst="rect">
            <a:avLst/>
          </a:prstGeom>
        </p:spPr>
      </p:pic>
      <p:sp>
        <p:nvSpPr>
          <p:cNvPr id="2" name="TextBox 1">
            <a:extLst>
              <a:ext uri="{FF2B5EF4-FFF2-40B4-BE49-F238E27FC236}">
                <a16:creationId xmlns:a16="http://schemas.microsoft.com/office/drawing/2014/main" id="{EC817DFC-9919-C844-894E-DA20FD3BEAB0}"/>
              </a:ext>
            </a:extLst>
          </p:cNvPr>
          <p:cNvSpPr txBox="1"/>
          <p:nvPr/>
        </p:nvSpPr>
        <p:spPr>
          <a:xfrm>
            <a:off x="7259541" y="946205"/>
            <a:ext cx="1407381" cy="1600438"/>
          </a:xfrm>
          <a:prstGeom prst="rect">
            <a:avLst/>
          </a:prstGeom>
          <a:noFill/>
        </p:spPr>
        <p:txBody>
          <a:bodyPr wrap="square" rtlCol="0">
            <a:spAutoFit/>
          </a:bodyPr>
          <a:lstStyle/>
          <a:p>
            <a:r>
              <a:rPr lang="en-US" dirty="0">
                <a:solidFill>
                  <a:srgbClr val="0070C0"/>
                </a:solidFill>
              </a:rPr>
              <a:t>For signal methods,</a:t>
            </a:r>
          </a:p>
          <a:p>
            <a:r>
              <a:rPr lang="en-US" dirty="0">
                <a:solidFill>
                  <a:srgbClr val="0070C0"/>
                </a:solidFill>
              </a:rPr>
              <a:t>correlation</a:t>
            </a:r>
          </a:p>
          <a:p>
            <a:r>
              <a:rPr lang="en-US" dirty="0">
                <a:solidFill>
                  <a:srgbClr val="0070C0"/>
                </a:solidFill>
              </a:rPr>
              <a:t>with the original mask</a:t>
            </a:r>
          </a:p>
          <a:p>
            <a:r>
              <a:rPr lang="en-US" dirty="0">
                <a:solidFill>
                  <a:srgbClr val="0070C0"/>
                </a:solidFill>
              </a:rPr>
              <a:t>is very high.</a:t>
            </a:r>
          </a:p>
          <a:p>
            <a:endParaRPr lang="en-US" dirty="0"/>
          </a:p>
        </p:txBody>
      </p:sp>
      <p:sp>
        <p:nvSpPr>
          <p:cNvPr id="3" name="TextBox 2">
            <a:extLst>
              <a:ext uri="{FF2B5EF4-FFF2-40B4-BE49-F238E27FC236}">
                <a16:creationId xmlns:a16="http://schemas.microsoft.com/office/drawing/2014/main" id="{2302A32E-6B94-5941-87BC-CF8E0C52F687}"/>
              </a:ext>
            </a:extLst>
          </p:cNvPr>
          <p:cNvSpPr txBox="1"/>
          <p:nvPr/>
        </p:nvSpPr>
        <p:spPr>
          <a:xfrm>
            <a:off x="294197" y="1017767"/>
            <a:ext cx="1502797" cy="1600438"/>
          </a:xfrm>
          <a:prstGeom prst="rect">
            <a:avLst/>
          </a:prstGeom>
          <a:noFill/>
        </p:spPr>
        <p:txBody>
          <a:bodyPr wrap="square" rtlCol="0">
            <a:spAutoFit/>
          </a:bodyPr>
          <a:lstStyle/>
          <a:p>
            <a:r>
              <a:rPr lang="en-US" dirty="0">
                <a:solidFill>
                  <a:srgbClr val="0070C0"/>
                </a:solidFill>
              </a:rPr>
              <a:t>End-users reject these models mostly based on classification labels, rarely based on wrong attributions.</a:t>
            </a:r>
          </a:p>
        </p:txBody>
      </p:sp>
      <p:sp>
        <p:nvSpPr>
          <p:cNvPr id="6" name="Google Shape;110;p22">
            <a:extLst>
              <a:ext uri="{FF2B5EF4-FFF2-40B4-BE49-F238E27FC236}">
                <a16:creationId xmlns:a16="http://schemas.microsoft.com/office/drawing/2014/main" id="{805DF762-F301-FF49-9349-67AE598C901A}"/>
              </a:ext>
            </a:extLst>
          </p:cNvPr>
          <p:cNvSpPr txBox="1"/>
          <p:nvPr/>
        </p:nvSpPr>
        <p:spPr>
          <a:xfrm>
            <a:off x="1132115" y="4540792"/>
            <a:ext cx="7173686" cy="775785"/>
          </a:xfrm>
          <a:prstGeom prst="rect">
            <a:avLst/>
          </a:prstGeom>
          <a:noFill/>
          <a:ln>
            <a:noFill/>
          </a:ln>
        </p:spPr>
        <p:txBody>
          <a:bodyPr spcFirstLastPara="1" wrap="square" lIns="0" tIns="0" rIns="0" bIns="0" anchor="t" anchorCtr="0">
            <a:noAutofit/>
          </a:bodyPr>
          <a:lstStyle/>
          <a:p>
            <a:pPr marL="0" marR="0" lvl="0" indent="0" algn="ctr" rtl="0">
              <a:lnSpc>
                <a:spcPct val="98538"/>
              </a:lnSpc>
              <a:spcBef>
                <a:spcPts val="0"/>
              </a:spcBef>
              <a:spcAft>
                <a:spcPts val="0"/>
              </a:spcAft>
              <a:buNone/>
            </a:pPr>
            <a:r>
              <a:rPr lang="en-US" sz="3600" dirty="0"/>
              <a:t>Model Contamination</a:t>
            </a:r>
          </a:p>
        </p:txBody>
      </p:sp>
    </p:spTree>
    <p:extLst>
      <p:ext uri="{BB962C8B-B14F-4D97-AF65-F5344CB8AC3E}">
        <p14:creationId xmlns:p14="http://schemas.microsoft.com/office/powerpoint/2010/main" val="41819026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with low confidence">
            <a:extLst>
              <a:ext uri="{FF2B5EF4-FFF2-40B4-BE49-F238E27FC236}">
                <a16:creationId xmlns:a16="http://schemas.microsoft.com/office/drawing/2014/main" id="{DD5DBE82-D1F0-1F48-9888-94817A6C5C9B}"/>
              </a:ext>
            </a:extLst>
          </p:cNvPr>
          <p:cNvPicPr>
            <a:picLocks noChangeAspect="1"/>
          </p:cNvPicPr>
          <p:nvPr/>
        </p:nvPicPr>
        <p:blipFill>
          <a:blip r:embed="rId2"/>
          <a:stretch>
            <a:fillRect/>
          </a:stretch>
        </p:blipFill>
        <p:spPr>
          <a:xfrm>
            <a:off x="0" y="1021055"/>
            <a:ext cx="9144000" cy="3101389"/>
          </a:xfrm>
          <a:prstGeom prst="rect">
            <a:avLst/>
          </a:prstGeom>
        </p:spPr>
      </p:pic>
      <p:sp>
        <p:nvSpPr>
          <p:cNvPr id="3" name="Google Shape;110;p22">
            <a:extLst>
              <a:ext uri="{FF2B5EF4-FFF2-40B4-BE49-F238E27FC236}">
                <a16:creationId xmlns:a16="http://schemas.microsoft.com/office/drawing/2014/main" id="{3F898237-9136-914B-8FC0-C0F6F80C8030}"/>
              </a:ext>
            </a:extLst>
          </p:cNvPr>
          <p:cNvSpPr txBox="1"/>
          <p:nvPr/>
        </p:nvSpPr>
        <p:spPr>
          <a:xfrm>
            <a:off x="1132115" y="4079621"/>
            <a:ext cx="7173686" cy="775785"/>
          </a:xfrm>
          <a:prstGeom prst="rect">
            <a:avLst/>
          </a:prstGeom>
          <a:noFill/>
          <a:ln>
            <a:noFill/>
          </a:ln>
        </p:spPr>
        <p:txBody>
          <a:bodyPr spcFirstLastPara="1" wrap="square" lIns="0" tIns="0" rIns="0" bIns="0" anchor="t" anchorCtr="0">
            <a:noAutofit/>
          </a:bodyPr>
          <a:lstStyle/>
          <a:p>
            <a:pPr marL="0" marR="0" lvl="0" indent="0" algn="ctr" rtl="0">
              <a:lnSpc>
                <a:spcPct val="98538"/>
              </a:lnSpc>
              <a:spcBef>
                <a:spcPts val="0"/>
              </a:spcBef>
              <a:spcAft>
                <a:spcPts val="0"/>
              </a:spcAft>
              <a:buNone/>
            </a:pPr>
            <a:r>
              <a:rPr lang="en-US" sz="3600" dirty="0"/>
              <a:t>Test-time Contamination</a:t>
            </a:r>
          </a:p>
        </p:txBody>
      </p:sp>
      <p:sp>
        <p:nvSpPr>
          <p:cNvPr id="2" name="Rectangle 1">
            <a:extLst>
              <a:ext uri="{FF2B5EF4-FFF2-40B4-BE49-F238E27FC236}">
                <a16:creationId xmlns:a16="http://schemas.microsoft.com/office/drawing/2014/main" id="{0C6A6AB6-3C0B-F646-9A40-797B00A0FB24}"/>
              </a:ext>
            </a:extLst>
          </p:cNvPr>
          <p:cNvSpPr/>
          <p:nvPr/>
        </p:nvSpPr>
        <p:spPr>
          <a:xfrm>
            <a:off x="274322" y="12222"/>
            <a:ext cx="2126973" cy="1169551"/>
          </a:xfrm>
          <a:prstGeom prst="rect">
            <a:avLst/>
          </a:prstGeom>
        </p:spPr>
        <p:txBody>
          <a:bodyPr wrap="square">
            <a:spAutoFit/>
          </a:bodyPr>
          <a:lstStyle/>
          <a:p>
            <a:r>
              <a:rPr lang="en-US" dirty="0">
                <a:solidFill>
                  <a:srgbClr val="0070C0"/>
                </a:solidFill>
              </a:rPr>
              <a:t>Compare attributions from an in-domain model with those derived from out-of-domain model.</a:t>
            </a:r>
          </a:p>
        </p:txBody>
      </p:sp>
    </p:spTree>
    <p:extLst>
      <p:ext uri="{BB962C8B-B14F-4D97-AF65-F5344CB8AC3E}">
        <p14:creationId xmlns:p14="http://schemas.microsoft.com/office/powerpoint/2010/main" val="8110403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E0F1F507-8AAB-014E-A0D5-7900B32569A9}"/>
              </a:ext>
            </a:extLst>
          </p:cNvPr>
          <p:cNvPicPr>
            <a:picLocks noChangeAspect="1"/>
          </p:cNvPicPr>
          <p:nvPr/>
        </p:nvPicPr>
        <p:blipFill>
          <a:blip r:embed="rId2"/>
          <a:stretch>
            <a:fillRect/>
          </a:stretch>
        </p:blipFill>
        <p:spPr>
          <a:xfrm>
            <a:off x="0" y="1094391"/>
            <a:ext cx="9144000" cy="3061048"/>
          </a:xfrm>
          <a:prstGeom prst="rect">
            <a:avLst/>
          </a:prstGeom>
        </p:spPr>
      </p:pic>
      <p:sp>
        <p:nvSpPr>
          <p:cNvPr id="4" name="Google Shape;110;p22">
            <a:extLst>
              <a:ext uri="{FF2B5EF4-FFF2-40B4-BE49-F238E27FC236}">
                <a16:creationId xmlns:a16="http://schemas.microsoft.com/office/drawing/2014/main" id="{7E845DE7-C9D4-3646-9F2E-FDF061437199}"/>
              </a:ext>
            </a:extLst>
          </p:cNvPr>
          <p:cNvSpPr txBox="1"/>
          <p:nvPr/>
        </p:nvSpPr>
        <p:spPr>
          <a:xfrm>
            <a:off x="1132115" y="4302909"/>
            <a:ext cx="7173686" cy="775785"/>
          </a:xfrm>
          <a:prstGeom prst="rect">
            <a:avLst/>
          </a:prstGeom>
          <a:noFill/>
          <a:ln>
            <a:noFill/>
          </a:ln>
        </p:spPr>
        <p:txBody>
          <a:bodyPr spcFirstLastPara="1" wrap="square" lIns="0" tIns="0" rIns="0" bIns="0" anchor="t" anchorCtr="0">
            <a:noAutofit/>
          </a:bodyPr>
          <a:lstStyle/>
          <a:p>
            <a:pPr marL="0" marR="0" lvl="0" indent="0" algn="ctr" rtl="0">
              <a:lnSpc>
                <a:spcPct val="98538"/>
              </a:lnSpc>
              <a:spcBef>
                <a:spcPts val="0"/>
              </a:spcBef>
              <a:spcAft>
                <a:spcPts val="0"/>
              </a:spcAft>
              <a:buNone/>
            </a:pPr>
            <a:r>
              <a:rPr lang="en-US" sz="3600" dirty="0"/>
              <a:t>Test-time Contamination</a:t>
            </a:r>
          </a:p>
        </p:txBody>
      </p:sp>
      <p:sp>
        <p:nvSpPr>
          <p:cNvPr id="5" name="Rectangle 4">
            <a:extLst>
              <a:ext uri="{FF2B5EF4-FFF2-40B4-BE49-F238E27FC236}">
                <a16:creationId xmlns:a16="http://schemas.microsoft.com/office/drawing/2014/main" id="{A38AF2EC-7348-F247-91B5-9D95CF055EBB}"/>
              </a:ext>
            </a:extLst>
          </p:cNvPr>
          <p:cNvSpPr/>
          <p:nvPr/>
        </p:nvSpPr>
        <p:spPr>
          <a:xfrm>
            <a:off x="274322" y="12222"/>
            <a:ext cx="2126973" cy="954107"/>
          </a:xfrm>
          <a:prstGeom prst="rect">
            <a:avLst/>
          </a:prstGeom>
        </p:spPr>
        <p:txBody>
          <a:bodyPr wrap="square">
            <a:spAutoFit/>
          </a:bodyPr>
          <a:lstStyle/>
          <a:p>
            <a:r>
              <a:rPr lang="en-US" dirty="0">
                <a:solidFill>
                  <a:srgbClr val="0070C0"/>
                </a:solidFill>
              </a:rPr>
              <a:t>Structural similarity (visual) is very large, but rank correlations are low and widely different.</a:t>
            </a:r>
          </a:p>
        </p:txBody>
      </p:sp>
      <p:sp>
        <p:nvSpPr>
          <p:cNvPr id="7" name="Rectangle 6">
            <a:extLst>
              <a:ext uri="{FF2B5EF4-FFF2-40B4-BE49-F238E27FC236}">
                <a16:creationId xmlns:a16="http://schemas.microsoft.com/office/drawing/2014/main" id="{9B9AEBC5-C132-C040-B683-EC0729CC2C9D}"/>
              </a:ext>
            </a:extLst>
          </p:cNvPr>
          <p:cNvSpPr/>
          <p:nvPr/>
        </p:nvSpPr>
        <p:spPr>
          <a:xfrm>
            <a:off x="4548146" y="13553"/>
            <a:ext cx="4560737" cy="738664"/>
          </a:xfrm>
          <a:prstGeom prst="rect">
            <a:avLst/>
          </a:prstGeom>
        </p:spPr>
        <p:txBody>
          <a:bodyPr wrap="square">
            <a:spAutoFit/>
          </a:bodyPr>
          <a:lstStyle/>
          <a:p>
            <a:r>
              <a:rPr lang="en-US" dirty="0">
                <a:solidFill>
                  <a:srgbClr val="0070C0"/>
                </a:solidFill>
              </a:rPr>
              <a:t>Given different “dog breed” than used during training.</a:t>
            </a:r>
            <a:br>
              <a:rPr lang="en-US" dirty="0">
                <a:solidFill>
                  <a:srgbClr val="0070C0"/>
                </a:solidFill>
              </a:rPr>
            </a:br>
            <a:r>
              <a:rPr lang="en-US" dirty="0">
                <a:solidFill>
                  <a:srgbClr val="0070C0"/>
                </a:solidFill>
              </a:rPr>
              <a:t>End-user recommendation: “NO” for wrong prediction labels. They care less about visual attributions</a:t>
            </a:r>
          </a:p>
        </p:txBody>
      </p:sp>
    </p:spTree>
    <p:extLst>
      <p:ext uri="{BB962C8B-B14F-4D97-AF65-F5344CB8AC3E}">
        <p14:creationId xmlns:p14="http://schemas.microsoft.com/office/powerpoint/2010/main" val="29817331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7EE755-DD6B-5A4E-837F-1C5F55248F2F}"/>
              </a:ext>
            </a:extLst>
          </p:cNvPr>
          <p:cNvSpPr txBox="1"/>
          <p:nvPr/>
        </p:nvSpPr>
        <p:spPr>
          <a:xfrm>
            <a:off x="3205113" y="2224727"/>
            <a:ext cx="2743200" cy="646331"/>
          </a:xfrm>
          <a:prstGeom prst="rect">
            <a:avLst/>
          </a:prstGeom>
          <a:noFill/>
        </p:spPr>
        <p:txBody>
          <a:bodyPr wrap="square" rtlCol="0">
            <a:spAutoFit/>
          </a:bodyPr>
          <a:lstStyle/>
          <a:p>
            <a:r>
              <a:rPr lang="en-US" sz="3600" dirty="0"/>
              <a:t>Questions?</a:t>
            </a:r>
          </a:p>
        </p:txBody>
      </p:sp>
    </p:spTree>
    <p:extLst>
      <p:ext uri="{BB962C8B-B14F-4D97-AF65-F5344CB8AC3E}">
        <p14:creationId xmlns:p14="http://schemas.microsoft.com/office/powerpoint/2010/main" val="2487521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F6FC69-3A09-4F45-A7E9-117AD200F427}"/>
              </a:ext>
            </a:extLst>
          </p:cNvPr>
          <p:cNvSpPr txBox="1"/>
          <p:nvPr/>
        </p:nvSpPr>
        <p:spPr>
          <a:xfrm>
            <a:off x="1797976" y="4365266"/>
            <a:ext cx="6678203" cy="523220"/>
          </a:xfrm>
          <a:prstGeom prst="rect">
            <a:avLst/>
          </a:prstGeom>
          <a:noFill/>
        </p:spPr>
        <p:txBody>
          <a:bodyPr wrap="square" rtlCol="0">
            <a:spAutoFit/>
          </a:bodyPr>
          <a:lstStyle/>
          <a:p>
            <a:r>
              <a:rPr lang="en-US" sz="2800" dirty="0"/>
              <a:t>Explanation – Common Approaches </a:t>
            </a:r>
          </a:p>
        </p:txBody>
      </p:sp>
      <p:pic>
        <p:nvPicPr>
          <p:cNvPr id="5" name="Picture 4">
            <a:extLst>
              <a:ext uri="{FF2B5EF4-FFF2-40B4-BE49-F238E27FC236}">
                <a16:creationId xmlns:a16="http://schemas.microsoft.com/office/drawing/2014/main" id="{88EDE16A-C0B7-A249-B60E-69A0F37E2BC7}"/>
              </a:ext>
            </a:extLst>
          </p:cNvPr>
          <p:cNvPicPr>
            <a:picLocks noChangeAspect="1"/>
          </p:cNvPicPr>
          <p:nvPr/>
        </p:nvPicPr>
        <p:blipFill>
          <a:blip r:embed="rId2"/>
          <a:stretch>
            <a:fillRect/>
          </a:stretch>
        </p:blipFill>
        <p:spPr>
          <a:xfrm>
            <a:off x="2932716" y="2081276"/>
            <a:ext cx="2436091" cy="427182"/>
          </a:xfrm>
          <a:prstGeom prst="rect">
            <a:avLst/>
          </a:prstGeom>
        </p:spPr>
      </p:pic>
      <p:pic>
        <p:nvPicPr>
          <p:cNvPr id="9" name="Picture 8">
            <a:extLst>
              <a:ext uri="{FF2B5EF4-FFF2-40B4-BE49-F238E27FC236}">
                <a16:creationId xmlns:a16="http://schemas.microsoft.com/office/drawing/2014/main" id="{656FFE38-C812-7247-8D98-E3C690121D39}"/>
              </a:ext>
            </a:extLst>
          </p:cNvPr>
          <p:cNvPicPr>
            <a:picLocks noChangeAspect="1"/>
          </p:cNvPicPr>
          <p:nvPr/>
        </p:nvPicPr>
        <p:blipFill>
          <a:blip r:embed="rId3"/>
          <a:stretch>
            <a:fillRect/>
          </a:stretch>
        </p:blipFill>
        <p:spPr>
          <a:xfrm>
            <a:off x="2965872" y="2955105"/>
            <a:ext cx="5945172" cy="897704"/>
          </a:xfrm>
          <a:prstGeom prst="rect">
            <a:avLst/>
          </a:prstGeom>
        </p:spPr>
      </p:pic>
      <p:sp>
        <p:nvSpPr>
          <p:cNvPr id="10" name="TextBox 9">
            <a:extLst>
              <a:ext uri="{FF2B5EF4-FFF2-40B4-BE49-F238E27FC236}">
                <a16:creationId xmlns:a16="http://schemas.microsoft.com/office/drawing/2014/main" id="{6A9557D8-79F9-1D4F-9BE8-8879542B19E7}"/>
              </a:ext>
            </a:extLst>
          </p:cNvPr>
          <p:cNvSpPr txBox="1"/>
          <p:nvPr/>
        </p:nvSpPr>
        <p:spPr>
          <a:xfrm>
            <a:off x="534256" y="2142920"/>
            <a:ext cx="1818526" cy="369332"/>
          </a:xfrm>
          <a:prstGeom prst="rect">
            <a:avLst/>
          </a:prstGeom>
          <a:noFill/>
        </p:spPr>
        <p:txBody>
          <a:bodyPr wrap="square" rtlCol="0">
            <a:spAutoFit/>
          </a:bodyPr>
          <a:lstStyle/>
          <a:p>
            <a:r>
              <a:rPr lang="en-US" sz="1800" dirty="0">
                <a:solidFill>
                  <a:srgbClr val="0070C0"/>
                </a:solidFill>
              </a:rPr>
              <a:t>Gradients:</a:t>
            </a:r>
          </a:p>
        </p:txBody>
      </p:sp>
      <p:sp>
        <p:nvSpPr>
          <p:cNvPr id="11" name="TextBox 10">
            <a:extLst>
              <a:ext uri="{FF2B5EF4-FFF2-40B4-BE49-F238E27FC236}">
                <a16:creationId xmlns:a16="http://schemas.microsoft.com/office/drawing/2014/main" id="{BDEAAEDB-63AF-8B4C-841E-B580EEF77A8D}"/>
              </a:ext>
            </a:extLst>
          </p:cNvPr>
          <p:cNvSpPr txBox="1"/>
          <p:nvPr/>
        </p:nvSpPr>
        <p:spPr>
          <a:xfrm>
            <a:off x="583916" y="3178897"/>
            <a:ext cx="1818526" cy="646331"/>
          </a:xfrm>
          <a:prstGeom prst="rect">
            <a:avLst/>
          </a:prstGeom>
          <a:noFill/>
        </p:spPr>
        <p:txBody>
          <a:bodyPr wrap="square" rtlCol="0">
            <a:spAutoFit/>
          </a:bodyPr>
          <a:lstStyle/>
          <a:p>
            <a:r>
              <a:rPr lang="en-US" sz="1800" dirty="0">
                <a:solidFill>
                  <a:srgbClr val="0070C0"/>
                </a:solidFill>
              </a:rPr>
              <a:t>Integrated</a:t>
            </a:r>
          </a:p>
          <a:p>
            <a:r>
              <a:rPr lang="en-US" sz="1800" dirty="0">
                <a:solidFill>
                  <a:srgbClr val="0070C0"/>
                </a:solidFill>
              </a:rPr>
              <a:t>Gradients:</a:t>
            </a:r>
          </a:p>
        </p:txBody>
      </p:sp>
    </p:spTree>
    <p:extLst>
      <p:ext uri="{BB962C8B-B14F-4D97-AF65-F5344CB8AC3E}">
        <p14:creationId xmlns:p14="http://schemas.microsoft.com/office/powerpoint/2010/main" val="495998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981B18-8DFB-E844-98DF-A3565503DA8C}"/>
              </a:ext>
            </a:extLst>
          </p:cNvPr>
          <p:cNvPicPr>
            <a:picLocks noChangeAspect="1"/>
          </p:cNvPicPr>
          <p:nvPr/>
        </p:nvPicPr>
        <p:blipFill>
          <a:blip r:embed="rId2"/>
          <a:stretch>
            <a:fillRect/>
          </a:stretch>
        </p:blipFill>
        <p:spPr>
          <a:xfrm>
            <a:off x="2829507" y="1497610"/>
            <a:ext cx="4523392" cy="1128306"/>
          </a:xfrm>
          <a:prstGeom prst="rect">
            <a:avLst/>
          </a:prstGeom>
        </p:spPr>
      </p:pic>
      <p:pic>
        <p:nvPicPr>
          <p:cNvPr id="3" name="Picture 2">
            <a:extLst>
              <a:ext uri="{FF2B5EF4-FFF2-40B4-BE49-F238E27FC236}">
                <a16:creationId xmlns:a16="http://schemas.microsoft.com/office/drawing/2014/main" id="{0AC4E218-BD73-ED4D-8037-4BB29343FDC9}"/>
              </a:ext>
            </a:extLst>
          </p:cNvPr>
          <p:cNvPicPr>
            <a:picLocks noChangeAspect="1"/>
          </p:cNvPicPr>
          <p:nvPr/>
        </p:nvPicPr>
        <p:blipFill>
          <a:blip r:embed="rId3"/>
          <a:stretch>
            <a:fillRect/>
          </a:stretch>
        </p:blipFill>
        <p:spPr>
          <a:xfrm>
            <a:off x="2818540" y="225507"/>
            <a:ext cx="4137127" cy="1128307"/>
          </a:xfrm>
          <a:prstGeom prst="rect">
            <a:avLst/>
          </a:prstGeom>
        </p:spPr>
      </p:pic>
      <p:pic>
        <p:nvPicPr>
          <p:cNvPr id="4" name="Picture 3">
            <a:extLst>
              <a:ext uri="{FF2B5EF4-FFF2-40B4-BE49-F238E27FC236}">
                <a16:creationId xmlns:a16="http://schemas.microsoft.com/office/drawing/2014/main" id="{F7BE4E50-DB74-DF4C-87AB-57E83173B733}"/>
              </a:ext>
            </a:extLst>
          </p:cNvPr>
          <p:cNvPicPr>
            <a:picLocks noChangeAspect="1"/>
          </p:cNvPicPr>
          <p:nvPr/>
        </p:nvPicPr>
        <p:blipFill>
          <a:blip r:embed="rId4"/>
          <a:stretch>
            <a:fillRect/>
          </a:stretch>
        </p:blipFill>
        <p:spPr>
          <a:xfrm>
            <a:off x="2857548" y="3067806"/>
            <a:ext cx="4762500" cy="469900"/>
          </a:xfrm>
          <a:prstGeom prst="rect">
            <a:avLst/>
          </a:prstGeom>
        </p:spPr>
      </p:pic>
      <p:sp>
        <p:nvSpPr>
          <p:cNvPr id="5" name="TextBox 4">
            <a:extLst>
              <a:ext uri="{FF2B5EF4-FFF2-40B4-BE49-F238E27FC236}">
                <a16:creationId xmlns:a16="http://schemas.microsoft.com/office/drawing/2014/main" id="{EC090086-5F5A-4C46-A7D7-1481B4545AED}"/>
              </a:ext>
            </a:extLst>
          </p:cNvPr>
          <p:cNvSpPr txBox="1"/>
          <p:nvPr/>
        </p:nvSpPr>
        <p:spPr>
          <a:xfrm>
            <a:off x="380146" y="614156"/>
            <a:ext cx="1818526" cy="369332"/>
          </a:xfrm>
          <a:prstGeom prst="rect">
            <a:avLst/>
          </a:prstGeom>
          <a:noFill/>
        </p:spPr>
        <p:txBody>
          <a:bodyPr wrap="square" rtlCol="0">
            <a:spAutoFit/>
          </a:bodyPr>
          <a:lstStyle/>
          <a:p>
            <a:r>
              <a:rPr lang="en-US" sz="1800" dirty="0">
                <a:solidFill>
                  <a:srgbClr val="0070C0"/>
                </a:solidFill>
              </a:rPr>
              <a:t>Smooth-Grad:</a:t>
            </a:r>
          </a:p>
        </p:txBody>
      </p:sp>
      <p:sp>
        <p:nvSpPr>
          <p:cNvPr id="6" name="TextBox 5">
            <a:extLst>
              <a:ext uri="{FF2B5EF4-FFF2-40B4-BE49-F238E27FC236}">
                <a16:creationId xmlns:a16="http://schemas.microsoft.com/office/drawing/2014/main" id="{EAF7BA72-3490-E248-B05D-C302AF4E5552}"/>
              </a:ext>
            </a:extLst>
          </p:cNvPr>
          <p:cNvSpPr txBox="1"/>
          <p:nvPr/>
        </p:nvSpPr>
        <p:spPr>
          <a:xfrm>
            <a:off x="398984" y="1824792"/>
            <a:ext cx="1818526" cy="646331"/>
          </a:xfrm>
          <a:prstGeom prst="rect">
            <a:avLst/>
          </a:prstGeom>
          <a:noFill/>
        </p:spPr>
        <p:txBody>
          <a:bodyPr wrap="square" rtlCol="0">
            <a:spAutoFit/>
          </a:bodyPr>
          <a:lstStyle/>
          <a:p>
            <a:r>
              <a:rPr lang="en-US" sz="1800" dirty="0">
                <a:solidFill>
                  <a:srgbClr val="0070C0"/>
                </a:solidFill>
              </a:rPr>
              <a:t>Smooth-Grad</a:t>
            </a:r>
          </a:p>
          <a:p>
            <a:r>
              <a:rPr lang="en-US" sz="1800" dirty="0">
                <a:solidFill>
                  <a:srgbClr val="0070C0"/>
                </a:solidFill>
              </a:rPr>
              <a:t>Squared:</a:t>
            </a:r>
          </a:p>
        </p:txBody>
      </p:sp>
      <p:sp>
        <p:nvSpPr>
          <p:cNvPr id="7" name="TextBox 6">
            <a:extLst>
              <a:ext uri="{FF2B5EF4-FFF2-40B4-BE49-F238E27FC236}">
                <a16:creationId xmlns:a16="http://schemas.microsoft.com/office/drawing/2014/main" id="{12DC94E6-A2CB-464D-ADDA-8D3CCA84C34A}"/>
              </a:ext>
            </a:extLst>
          </p:cNvPr>
          <p:cNvSpPr txBox="1"/>
          <p:nvPr/>
        </p:nvSpPr>
        <p:spPr>
          <a:xfrm>
            <a:off x="441790" y="3131320"/>
            <a:ext cx="1818526" cy="369332"/>
          </a:xfrm>
          <a:prstGeom prst="rect">
            <a:avLst/>
          </a:prstGeom>
          <a:noFill/>
        </p:spPr>
        <p:txBody>
          <a:bodyPr wrap="square" rtlCol="0">
            <a:spAutoFit/>
          </a:bodyPr>
          <a:lstStyle/>
          <a:p>
            <a:r>
              <a:rPr lang="en-US" sz="1800" dirty="0">
                <a:solidFill>
                  <a:srgbClr val="0070C0"/>
                </a:solidFill>
              </a:rPr>
              <a:t>Var-Grad:</a:t>
            </a:r>
          </a:p>
        </p:txBody>
      </p:sp>
      <p:sp>
        <p:nvSpPr>
          <p:cNvPr id="8" name="TextBox 7">
            <a:extLst>
              <a:ext uri="{FF2B5EF4-FFF2-40B4-BE49-F238E27FC236}">
                <a16:creationId xmlns:a16="http://schemas.microsoft.com/office/drawing/2014/main" id="{F2CEE958-3C20-A944-A595-B92CFFCA1BE7}"/>
              </a:ext>
            </a:extLst>
          </p:cNvPr>
          <p:cNvSpPr txBox="1"/>
          <p:nvPr/>
        </p:nvSpPr>
        <p:spPr>
          <a:xfrm>
            <a:off x="719192" y="4365266"/>
            <a:ext cx="7756988" cy="523220"/>
          </a:xfrm>
          <a:prstGeom prst="rect">
            <a:avLst/>
          </a:prstGeom>
          <a:noFill/>
        </p:spPr>
        <p:txBody>
          <a:bodyPr wrap="square" rtlCol="0">
            <a:spAutoFit/>
          </a:bodyPr>
          <a:lstStyle/>
          <a:p>
            <a:r>
              <a:rPr lang="en-US" sz="2800" dirty="0"/>
              <a:t>Explanation – Common Ensemble Approaches </a:t>
            </a:r>
          </a:p>
        </p:txBody>
      </p:sp>
    </p:spTree>
    <p:extLst>
      <p:ext uri="{BB962C8B-B14F-4D97-AF65-F5344CB8AC3E}">
        <p14:creationId xmlns:p14="http://schemas.microsoft.com/office/powerpoint/2010/main" val="1508518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4C4F41-39CE-5548-8219-22F61A3C4268}"/>
              </a:ext>
            </a:extLst>
          </p:cNvPr>
          <p:cNvSpPr/>
          <p:nvPr/>
        </p:nvSpPr>
        <p:spPr>
          <a:xfrm>
            <a:off x="2106202" y="1047964"/>
            <a:ext cx="4751798" cy="2031325"/>
          </a:xfrm>
          <a:prstGeom prst="rect">
            <a:avLst/>
          </a:prstGeom>
        </p:spPr>
        <p:txBody>
          <a:bodyPr wrap="square">
            <a:spAutoFit/>
          </a:bodyPr>
          <a:lstStyle/>
          <a:p>
            <a:pPr marL="285750" indent="-285750">
              <a:buFont typeface="Wingdings" pitchFamily="2" charset="2"/>
              <a:buChar char="§"/>
            </a:pPr>
            <a:r>
              <a:rPr lang="en-US" sz="1800" dirty="0">
                <a:solidFill>
                  <a:srgbClr val="0070C0"/>
                </a:solidFill>
                <a:latin typeface="Arial" panose="020B0604020202020204" pitchFamily="34" charset="0"/>
              </a:rPr>
              <a:t>Deep Taylor Decomposition</a:t>
            </a:r>
          </a:p>
          <a:p>
            <a:pPr marL="285750" indent="-285750">
              <a:buFont typeface="Wingdings" pitchFamily="2" charset="2"/>
              <a:buChar char="§"/>
            </a:pPr>
            <a:r>
              <a:rPr lang="en-US" sz="1800" dirty="0">
                <a:solidFill>
                  <a:srgbClr val="0070C0"/>
                </a:solidFill>
                <a:latin typeface="Arial" panose="020B0604020202020204" pitchFamily="34" charset="0"/>
              </a:rPr>
              <a:t>Layer-wise Relevance Propagation (LRP)</a:t>
            </a:r>
          </a:p>
          <a:p>
            <a:pPr marL="285750" indent="-285750">
              <a:buFont typeface="Wingdings" pitchFamily="2" charset="2"/>
              <a:buChar char="§"/>
            </a:pPr>
            <a:r>
              <a:rPr lang="en-US" sz="1800" dirty="0">
                <a:solidFill>
                  <a:srgbClr val="0070C0"/>
                </a:solidFill>
                <a:latin typeface="Arial" panose="020B0604020202020204" pitchFamily="34" charset="0"/>
              </a:rPr>
              <a:t>Excitation BP</a:t>
            </a:r>
          </a:p>
          <a:p>
            <a:pPr marL="285750" indent="-285750">
              <a:buFont typeface="Wingdings" pitchFamily="2" charset="2"/>
              <a:buChar char="§"/>
            </a:pPr>
            <a:r>
              <a:rPr lang="en-US" sz="1800" dirty="0">
                <a:solidFill>
                  <a:srgbClr val="0070C0"/>
                </a:solidFill>
                <a:latin typeface="Arial" panose="020B0604020202020204" pitchFamily="34" charset="0"/>
              </a:rPr>
              <a:t>PatternAttribution</a:t>
            </a:r>
          </a:p>
          <a:p>
            <a:pPr marL="285750" indent="-285750">
              <a:buFont typeface="Wingdings" pitchFamily="2" charset="2"/>
              <a:buChar char="§"/>
            </a:pPr>
            <a:r>
              <a:rPr lang="en-US" sz="1800" dirty="0">
                <a:solidFill>
                  <a:srgbClr val="0070C0"/>
                </a:solidFill>
                <a:latin typeface="Arial" panose="020B0604020202020204" pitchFamily="34" charset="0"/>
              </a:rPr>
              <a:t>Deconv</a:t>
            </a:r>
          </a:p>
          <a:p>
            <a:pPr marL="285750" indent="-285750">
              <a:buFont typeface="Wingdings" pitchFamily="2" charset="2"/>
              <a:buChar char="§"/>
            </a:pPr>
            <a:r>
              <a:rPr lang="en-US" sz="1800" dirty="0">
                <a:solidFill>
                  <a:srgbClr val="0070C0"/>
                </a:solidFill>
                <a:latin typeface="Arial" panose="020B0604020202020204" pitchFamily="34" charset="0"/>
              </a:rPr>
              <a:t>RectGrad</a:t>
            </a:r>
          </a:p>
          <a:p>
            <a:pPr marL="285750" indent="-285750">
              <a:buFont typeface="Wingdings" pitchFamily="2" charset="2"/>
              <a:buChar char="§"/>
            </a:pPr>
            <a:r>
              <a:rPr lang="en-US" sz="1800" dirty="0">
                <a:solidFill>
                  <a:srgbClr val="0070C0"/>
                </a:solidFill>
                <a:latin typeface="Arial" panose="020B0604020202020204" pitchFamily="34" charset="0"/>
              </a:rPr>
              <a:t>Guided BP</a:t>
            </a:r>
            <a:endParaRPr lang="en-US" sz="1800" dirty="0">
              <a:solidFill>
                <a:srgbClr val="0070C0"/>
              </a:solidFill>
            </a:endParaRPr>
          </a:p>
        </p:txBody>
      </p:sp>
      <p:sp>
        <p:nvSpPr>
          <p:cNvPr id="3" name="TextBox 2">
            <a:extLst>
              <a:ext uri="{FF2B5EF4-FFF2-40B4-BE49-F238E27FC236}">
                <a16:creationId xmlns:a16="http://schemas.microsoft.com/office/drawing/2014/main" id="{8A290C44-BD89-BF4F-B8E0-EAF0E32A3FBE}"/>
              </a:ext>
            </a:extLst>
          </p:cNvPr>
          <p:cNvSpPr txBox="1"/>
          <p:nvPr/>
        </p:nvSpPr>
        <p:spPr>
          <a:xfrm>
            <a:off x="1089060" y="4365266"/>
            <a:ext cx="7756988" cy="523220"/>
          </a:xfrm>
          <a:prstGeom prst="rect">
            <a:avLst/>
          </a:prstGeom>
          <a:noFill/>
        </p:spPr>
        <p:txBody>
          <a:bodyPr wrap="square" rtlCol="0">
            <a:spAutoFit/>
          </a:bodyPr>
          <a:lstStyle/>
          <a:p>
            <a:r>
              <a:rPr lang="en-US" sz="2800" dirty="0"/>
              <a:t>Modified Backpropagation (Signal Methods) </a:t>
            </a:r>
          </a:p>
        </p:txBody>
      </p:sp>
    </p:spTree>
    <p:extLst>
      <p:ext uri="{BB962C8B-B14F-4D97-AF65-F5344CB8AC3E}">
        <p14:creationId xmlns:p14="http://schemas.microsoft.com/office/powerpoint/2010/main" val="275226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2860C16D-8344-934C-ACF5-BF2AD40E7FC0}"/>
              </a:ext>
            </a:extLst>
          </p:cNvPr>
          <p:cNvPicPr>
            <a:picLocks noChangeAspect="1"/>
          </p:cNvPicPr>
          <p:nvPr/>
        </p:nvPicPr>
        <p:blipFill>
          <a:blip r:embed="rId2"/>
          <a:stretch>
            <a:fillRect/>
          </a:stretch>
        </p:blipFill>
        <p:spPr>
          <a:xfrm>
            <a:off x="143842" y="10274"/>
            <a:ext cx="3739792" cy="3421716"/>
          </a:xfrm>
          <a:prstGeom prst="rect">
            <a:avLst/>
          </a:prstGeom>
        </p:spPr>
      </p:pic>
      <p:pic>
        <p:nvPicPr>
          <p:cNvPr id="5" name="Picture 4" descr="Text, letter&#10;&#10;Description automatically generated">
            <a:extLst>
              <a:ext uri="{FF2B5EF4-FFF2-40B4-BE49-F238E27FC236}">
                <a16:creationId xmlns:a16="http://schemas.microsoft.com/office/drawing/2014/main" id="{B3180996-090D-1543-A733-9A130CF9DB31}"/>
              </a:ext>
            </a:extLst>
          </p:cNvPr>
          <p:cNvPicPr>
            <a:picLocks noChangeAspect="1"/>
          </p:cNvPicPr>
          <p:nvPr/>
        </p:nvPicPr>
        <p:blipFill>
          <a:blip r:embed="rId3"/>
          <a:stretch>
            <a:fillRect/>
          </a:stretch>
        </p:blipFill>
        <p:spPr>
          <a:xfrm>
            <a:off x="4254500" y="364658"/>
            <a:ext cx="4889500" cy="2692400"/>
          </a:xfrm>
          <a:prstGeom prst="rect">
            <a:avLst/>
          </a:prstGeom>
        </p:spPr>
      </p:pic>
      <p:sp>
        <p:nvSpPr>
          <p:cNvPr id="6" name="TextBox 5">
            <a:extLst>
              <a:ext uri="{FF2B5EF4-FFF2-40B4-BE49-F238E27FC236}">
                <a16:creationId xmlns:a16="http://schemas.microsoft.com/office/drawing/2014/main" id="{E33D1E3E-CC9B-1C4A-9B34-FD2C1D79C04D}"/>
              </a:ext>
            </a:extLst>
          </p:cNvPr>
          <p:cNvSpPr txBox="1"/>
          <p:nvPr/>
        </p:nvSpPr>
        <p:spPr>
          <a:xfrm>
            <a:off x="369871" y="4685016"/>
            <a:ext cx="1636987" cy="307777"/>
          </a:xfrm>
          <a:prstGeom prst="rect">
            <a:avLst/>
          </a:prstGeom>
          <a:noFill/>
        </p:spPr>
        <p:txBody>
          <a:bodyPr wrap="none" rtlCol="0">
            <a:spAutoFit/>
          </a:bodyPr>
          <a:lstStyle/>
          <a:p>
            <a:r>
              <a:rPr lang="en-US" dirty="0">
                <a:solidFill>
                  <a:srgbClr val="0070C0"/>
                </a:solidFill>
                <a:hlinkClick r:id="rId4">
                  <a:extLst>
                    <a:ext uri="{A12FA001-AC4F-418D-AE19-62706E023703}">
                      <ahyp:hlinkClr xmlns:ahyp="http://schemas.microsoft.com/office/drawing/2018/hyperlinkcolor" val="tx"/>
                    </a:ext>
                  </a:extLst>
                </a:hlinkClick>
              </a:rPr>
              <a:t>Ribeiro et al. 2016</a:t>
            </a:r>
            <a:endParaRPr lang="en-US" dirty="0">
              <a:solidFill>
                <a:srgbClr val="0070C0"/>
              </a:solidFill>
            </a:endParaRPr>
          </a:p>
        </p:txBody>
      </p:sp>
      <p:sp>
        <p:nvSpPr>
          <p:cNvPr id="7" name="TextBox 6">
            <a:extLst>
              <a:ext uri="{FF2B5EF4-FFF2-40B4-BE49-F238E27FC236}">
                <a16:creationId xmlns:a16="http://schemas.microsoft.com/office/drawing/2014/main" id="{CC90BBDB-5018-F14E-AA8F-2E3DCCF0B75C}"/>
              </a:ext>
            </a:extLst>
          </p:cNvPr>
          <p:cNvSpPr txBox="1"/>
          <p:nvPr/>
        </p:nvSpPr>
        <p:spPr>
          <a:xfrm>
            <a:off x="2784294" y="4447458"/>
            <a:ext cx="5599418" cy="646331"/>
          </a:xfrm>
          <a:prstGeom prst="rect">
            <a:avLst/>
          </a:prstGeom>
          <a:noFill/>
        </p:spPr>
        <p:txBody>
          <a:bodyPr wrap="square" rtlCol="0">
            <a:spAutoFit/>
          </a:bodyPr>
          <a:lstStyle/>
          <a:p>
            <a:r>
              <a:rPr lang="en-US" sz="3600" dirty="0"/>
              <a:t>Perturbation Approaches </a:t>
            </a:r>
          </a:p>
        </p:txBody>
      </p:sp>
    </p:spTree>
    <p:extLst>
      <p:ext uri="{BB962C8B-B14F-4D97-AF65-F5344CB8AC3E}">
        <p14:creationId xmlns:p14="http://schemas.microsoft.com/office/powerpoint/2010/main" val="2240656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C5AF6E3-0205-4643-B1CD-6CE16DC9F9B8}"/>
              </a:ext>
            </a:extLst>
          </p:cNvPr>
          <p:cNvSpPr/>
          <p:nvPr/>
        </p:nvSpPr>
        <p:spPr>
          <a:xfrm>
            <a:off x="1489753" y="904126"/>
            <a:ext cx="6133671" cy="1754326"/>
          </a:xfrm>
          <a:prstGeom prst="rect">
            <a:avLst/>
          </a:prstGeom>
        </p:spPr>
        <p:txBody>
          <a:bodyPr wrap="square">
            <a:spAutoFit/>
          </a:bodyPr>
          <a:lstStyle/>
          <a:p>
            <a:r>
              <a:rPr lang="en-US" sz="1800" dirty="0">
                <a:solidFill>
                  <a:srgbClr val="0070C0"/>
                </a:solidFill>
                <a:latin typeface="Arial" panose="020B0604020202020204" pitchFamily="34" charset="0"/>
              </a:rPr>
              <a:t>SHAP computes the marginal contribution of each input dimension to the output score:</a:t>
            </a:r>
          </a:p>
          <a:p>
            <a:pPr marL="342900" indent="-342900">
              <a:buFont typeface="+mj-lt"/>
              <a:buAutoNum type="arabicPeriod"/>
            </a:pPr>
            <a:r>
              <a:rPr lang="en-US" sz="1800" dirty="0">
                <a:solidFill>
                  <a:srgbClr val="0070C0"/>
                </a:solidFill>
                <a:latin typeface="Arial" panose="020B0604020202020204" pitchFamily="34" charset="0"/>
              </a:rPr>
              <a:t>Uses random permutation. </a:t>
            </a:r>
          </a:p>
          <a:p>
            <a:pPr marL="342900" indent="-342900">
              <a:buFont typeface="+mj-lt"/>
              <a:buAutoNum type="arabicPeriod"/>
            </a:pPr>
            <a:r>
              <a:rPr lang="en-US" sz="1800" dirty="0">
                <a:solidFill>
                  <a:srgbClr val="0070C0"/>
                </a:solidFill>
                <a:latin typeface="Arial" panose="020B0604020202020204" pitchFamily="34" charset="0"/>
              </a:rPr>
              <a:t>Start with a baseline and adds features according to permutation. </a:t>
            </a:r>
          </a:p>
          <a:p>
            <a:pPr marL="342900" indent="-342900">
              <a:buFont typeface="+mj-lt"/>
              <a:buAutoNum type="arabicPeriod"/>
            </a:pPr>
            <a:r>
              <a:rPr lang="en-US" sz="1800" dirty="0">
                <a:solidFill>
                  <a:srgbClr val="0070C0"/>
                </a:solidFill>
                <a:latin typeface="Arial" panose="020B0604020202020204" pitchFamily="34" charset="0"/>
              </a:rPr>
              <a:t>Repeat 1 and 2 for multiple times and then average.</a:t>
            </a:r>
            <a:endParaRPr lang="en-US" sz="1800" dirty="0">
              <a:solidFill>
                <a:srgbClr val="0070C0"/>
              </a:solidFill>
            </a:endParaRPr>
          </a:p>
        </p:txBody>
      </p:sp>
      <p:sp>
        <p:nvSpPr>
          <p:cNvPr id="3" name="Rectangle 2">
            <a:extLst>
              <a:ext uri="{FF2B5EF4-FFF2-40B4-BE49-F238E27FC236}">
                <a16:creationId xmlns:a16="http://schemas.microsoft.com/office/drawing/2014/main" id="{5D0E4AC6-2A85-EA4E-850B-D5D662EBC5C0}"/>
              </a:ext>
            </a:extLst>
          </p:cNvPr>
          <p:cNvSpPr/>
          <p:nvPr/>
        </p:nvSpPr>
        <p:spPr>
          <a:xfrm>
            <a:off x="1574532" y="4411044"/>
            <a:ext cx="5416868" cy="646331"/>
          </a:xfrm>
          <a:prstGeom prst="rect">
            <a:avLst/>
          </a:prstGeom>
        </p:spPr>
        <p:txBody>
          <a:bodyPr wrap="none">
            <a:spAutoFit/>
          </a:bodyPr>
          <a:lstStyle/>
          <a:p>
            <a:r>
              <a:rPr lang="en-US" sz="3600" dirty="0"/>
              <a:t>Perturbation Approaches </a:t>
            </a:r>
          </a:p>
        </p:txBody>
      </p:sp>
      <p:sp>
        <p:nvSpPr>
          <p:cNvPr id="4" name="TextBox 3">
            <a:extLst>
              <a:ext uri="{FF2B5EF4-FFF2-40B4-BE49-F238E27FC236}">
                <a16:creationId xmlns:a16="http://schemas.microsoft.com/office/drawing/2014/main" id="{B3A01F8E-8A47-654B-A780-E1F81C9DA7C8}"/>
              </a:ext>
            </a:extLst>
          </p:cNvPr>
          <p:cNvSpPr txBox="1"/>
          <p:nvPr/>
        </p:nvSpPr>
        <p:spPr>
          <a:xfrm>
            <a:off x="7068635" y="4767204"/>
            <a:ext cx="1824538" cy="307777"/>
          </a:xfrm>
          <a:prstGeom prst="rect">
            <a:avLst/>
          </a:prstGeom>
          <a:noFill/>
        </p:spPr>
        <p:txBody>
          <a:bodyPr wrap="none" rtlCol="0">
            <a:spAutoFit/>
          </a:bodyPr>
          <a:lstStyle/>
          <a:p>
            <a:r>
              <a:rPr lang="en-US" dirty="0">
                <a:solidFill>
                  <a:srgbClr val="0070C0"/>
                </a:solidFill>
                <a:hlinkClick r:id="rId2">
                  <a:extLst>
                    <a:ext uri="{A12FA001-AC4F-418D-AE19-62706E023703}">
                      <ahyp:hlinkClr xmlns:ahyp="http://schemas.microsoft.com/office/drawing/2018/hyperlinkcolor" val="tx"/>
                    </a:ext>
                  </a:extLst>
                </a:hlinkClick>
              </a:rPr>
              <a:t>Lundberg et al. 2017</a:t>
            </a:r>
            <a:endParaRPr lang="en-US" dirty="0">
              <a:solidFill>
                <a:srgbClr val="0070C0"/>
              </a:solidFill>
            </a:endParaRPr>
          </a:p>
        </p:txBody>
      </p:sp>
    </p:spTree>
    <p:extLst>
      <p:ext uri="{BB962C8B-B14F-4D97-AF65-F5344CB8AC3E}">
        <p14:creationId xmlns:p14="http://schemas.microsoft.com/office/powerpoint/2010/main" val="1801456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10;p22">
            <a:extLst>
              <a:ext uri="{FF2B5EF4-FFF2-40B4-BE49-F238E27FC236}">
                <a16:creationId xmlns:a16="http://schemas.microsoft.com/office/drawing/2014/main" id="{3EA84E75-A0D4-7E45-AEE1-1A9A77FAA6B1}"/>
              </a:ext>
            </a:extLst>
          </p:cNvPr>
          <p:cNvSpPr txBox="1"/>
          <p:nvPr/>
        </p:nvSpPr>
        <p:spPr>
          <a:xfrm>
            <a:off x="1132115" y="4079621"/>
            <a:ext cx="7173686" cy="775785"/>
          </a:xfrm>
          <a:prstGeom prst="rect">
            <a:avLst/>
          </a:prstGeom>
          <a:noFill/>
          <a:ln>
            <a:noFill/>
          </a:ln>
        </p:spPr>
        <p:txBody>
          <a:bodyPr spcFirstLastPara="1" wrap="square" lIns="0" tIns="0" rIns="0" bIns="0" anchor="t" anchorCtr="0">
            <a:noAutofit/>
          </a:bodyPr>
          <a:lstStyle/>
          <a:p>
            <a:pPr marL="0" marR="0" lvl="0" indent="0" algn="ctr" rtl="0">
              <a:lnSpc>
                <a:spcPct val="98538"/>
              </a:lnSpc>
              <a:spcBef>
                <a:spcPts val="0"/>
              </a:spcBef>
              <a:spcAft>
                <a:spcPts val="0"/>
              </a:spcAft>
              <a:buNone/>
            </a:pPr>
            <a:r>
              <a:rPr lang="en-US" sz="3600" dirty="0"/>
              <a:t>Are Explanations Useful?</a:t>
            </a:r>
          </a:p>
        </p:txBody>
      </p:sp>
      <p:sp>
        <p:nvSpPr>
          <p:cNvPr id="3" name="TextBox 2">
            <a:extLst>
              <a:ext uri="{FF2B5EF4-FFF2-40B4-BE49-F238E27FC236}">
                <a16:creationId xmlns:a16="http://schemas.microsoft.com/office/drawing/2014/main" id="{E8950F6A-81B9-1D43-8838-235B4FE4DA78}"/>
              </a:ext>
            </a:extLst>
          </p:cNvPr>
          <p:cNvSpPr txBox="1"/>
          <p:nvPr/>
        </p:nvSpPr>
        <p:spPr>
          <a:xfrm>
            <a:off x="978195" y="433189"/>
            <a:ext cx="7123814" cy="3416320"/>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rgbClr val="0070C0"/>
                </a:solidFill>
              </a:rPr>
              <a:t>should an explanation work equally well for diagnosing mislabeled training samples and detecting spurious correlation artifacts? </a:t>
            </a:r>
          </a:p>
          <a:p>
            <a:pPr marL="285750" indent="-285750">
              <a:buFont typeface="Arial" panose="020B0604020202020204" pitchFamily="34" charset="0"/>
              <a:buChar char="•"/>
            </a:pPr>
            <a:r>
              <a:rPr lang="en-US" sz="1800" dirty="0">
                <a:solidFill>
                  <a:srgbClr val="0070C0"/>
                </a:solidFill>
              </a:rPr>
              <a:t>Should an explanation that is sensitive to model parameters also be eﬀective for detecting domain shift?</a:t>
            </a:r>
          </a:p>
          <a:p>
            <a:pPr marL="285750" indent="-285750">
              <a:buFont typeface="Arial" panose="020B0604020202020204" pitchFamily="34" charset="0"/>
              <a:buChar char="•"/>
            </a:pPr>
            <a:r>
              <a:rPr lang="en-US" sz="1800" dirty="0">
                <a:solidFill>
                  <a:srgbClr val="0070C0"/>
                </a:solidFill>
              </a:rPr>
              <a:t>Are they able to express how model is thinking?</a:t>
            </a:r>
          </a:p>
          <a:p>
            <a:pPr marL="285750" indent="-285750">
              <a:buFont typeface="Arial" panose="020B0604020202020204" pitchFamily="34" charset="0"/>
              <a:buChar char="•"/>
            </a:pPr>
            <a:r>
              <a:rPr lang="en-US" sz="1800" dirty="0">
                <a:solidFill>
                  <a:srgbClr val="0070C0"/>
                </a:solidFill>
              </a:rPr>
              <a:t>Is it possible for human to predict about next prediction based on model attributions?</a:t>
            </a:r>
          </a:p>
          <a:p>
            <a:pPr marL="285750" indent="-285750">
              <a:buFont typeface="Arial" panose="020B0604020202020204" pitchFamily="34" charset="0"/>
              <a:buChar char="•"/>
            </a:pPr>
            <a:r>
              <a:rPr lang="en-US" sz="1800" dirty="0">
                <a:solidFill>
                  <a:srgbClr val="0070C0"/>
                </a:solidFill>
              </a:rPr>
              <a:t>Are they seeing the things that we usually don’t care about?</a:t>
            </a:r>
          </a:p>
          <a:p>
            <a:pPr marL="285750" indent="-285750">
              <a:buFont typeface="Arial" panose="020B0604020202020204" pitchFamily="34" charset="0"/>
              <a:buChar char="•"/>
            </a:pPr>
            <a:r>
              <a:rPr lang="en-US" sz="1800" dirty="0">
                <a:solidFill>
                  <a:srgbClr val="0070C0"/>
                </a:solidFill>
              </a:rPr>
              <a:t>Do they provide any domain-level useful knowledge ? </a:t>
            </a:r>
          </a:p>
          <a:p>
            <a:pPr marL="285750" indent="-285750">
              <a:buFont typeface="Arial" panose="020B0604020202020204" pitchFamily="34" charset="0"/>
              <a:buChar char="•"/>
            </a:pPr>
            <a:r>
              <a:rPr lang="en-US" sz="1800" dirty="0">
                <a:solidFill>
                  <a:srgbClr val="0070C0"/>
                </a:solidFill>
              </a:rPr>
              <a:t>Are we evaluating them based on our perception of what they should see?</a:t>
            </a:r>
          </a:p>
        </p:txBody>
      </p:sp>
    </p:spTree>
    <p:extLst>
      <p:ext uri="{BB962C8B-B14F-4D97-AF65-F5344CB8AC3E}">
        <p14:creationId xmlns:p14="http://schemas.microsoft.com/office/powerpoint/2010/main" val="37779829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09"/>
        <p:cNvGrpSpPr/>
        <p:nvPr/>
      </p:nvGrpSpPr>
      <p:grpSpPr>
        <a:xfrm>
          <a:off x="0" y="0"/>
          <a:ext cx="0" cy="0"/>
          <a:chOff x="0" y="0"/>
          <a:chExt cx="0" cy="0"/>
        </a:xfrm>
      </p:grpSpPr>
      <p:sp>
        <p:nvSpPr>
          <p:cNvPr id="110" name="Google Shape;110;p22"/>
          <p:cNvSpPr txBox="1"/>
          <p:nvPr/>
        </p:nvSpPr>
        <p:spPr>
          <a:xfrm>
            <a:off x="1132115" y="4079621"/>
            <a:ext cx="7173686" cy="775785"/>
          </a:xfrm>
          <a:prstGeom prst="rect">
            <a:avLst/>
          </a:prstGeom>
          <a:noFill/>
          <a:ln>
            <a:noFill/>
          </a:ln>
        </p:spPr>
        <p:txBody>
          <a:bodyPr spcFirstLastPara="1" wrap="square" lIns="0" tIns="0" rIns="0" bIns="0" anchor="t" anchorCtr="0">
            <a:noAutofit/>
          </a:bodyPr>
          <a:lstStyle/>
          <a:p>
            <a:pPr marL="0" marR="0" lvl="0" indent="0" algn="ctr" rtl="0">
              <a:lnSpc>
                <a:spcPct val="98538"/>
              </a:lnSpc>
              <a:spcBef>
                <a:spcPts val="0"/>
              </a:spcBef>
              <a:spcAft>
                <a:spcPts val="0"/>
              </a:spcAft>
              <a:buNone/>
            </a:pPr>
            <a:r>
              <a:rPr lang="en-US" sz="3600" dirty="0"/>
              <a:t>Let’s check if they can debug</a:t>
            </a:r>
          </a:p>
        </p:txBody>
      </p:sp>
      <p:sp>
        <p:nvSpPr>
          <p:cNvPr id="5" name="TextBox 4">
            <a:extLst>
              <a:ext uri="{FF2B5EF4-FFF2-40B4-BE49-F238E27FC236}">
                <a16:creationId xmlns:a16="http://schemas.microsoft.com/office/drawing/2014/main" id="{99E04E1A-2561-C247-B32F-C4D90E988FE9}"/>
              </a:ext>
            </a:extLst>
          </p:cNvPr>
          <p:cNvSpPr txBox="1"/>
          <p:nvPr/>
        </p:nvSpPr>
        <p:spPr>
          <a:xfrm>
            <a:off x="740945" y="270349"/>
            <a:ext cx="5870291" cy="369332"/>
          </a:xfrm>
          <a:prstGeom prst="rect">
            <a:avLst/>
          </a:prstGeom>
          <a:noFill/>
        </p:spPr>
        <p:txBody>
          <a:bodyPr wrap="none" rtlCol="0">
            <a:spAutoFit/>
          </a:bodyPr>
          <a:lstStyle/>
          <a:p>
            <a:r>
              <a:rPr lang="en-US" sz="1800" dirty="0">
                <a:solidFill>
                  <a:srgbClr val="0070C0"/>
                </a:solidFill>
              </a:rPr>
              <a:t>Which explanation methods are eﬀective for which classes of model bugs?</a:t>
            </a:r>
          </a:p>
        </p:txBody>
      </p:sp>
      <p:pic>
        <p:nvPicPr>
          <p:cNvPr id="7" name="Picture 6" descr="Graphical user interface, application, email&#10;&#10;Description automatically generated">
            <a:extLst>
              <a:ext uri="{FF2B5EF4-FFF2-40B4-BE49-F238E27FC236}">
                <a16:creationId xmlns:a16="http://schemas.microsoft.com/office/drawing/2014/main" id="{9FA88DC1-C151-1449-8FF2-6F4B082A703D}"/>
              </a:ext>
            </a:extLst>
          </p:cNvPr>
          <p:cNvPicPr>
            <a:picLocks noChangeAspect="1"/>
          </p:cNvPicPr>
          <p:nvPr/>
        </p:nvPicPr>
        <p:blipFill>
          <a:blip r:embed="rId3"/>
          <a:stretch>
            <a:fillRect/>
          </a:stretch>
        </p:blipFill>
        <p:spPr>
          <a:xfrm>
            <a:off x="0" y="800215"/>
            <a:ext cx="9144000" cy="3002380"/>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ustom 2">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72627"/>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2254</TotalTime>
  <Words>874</Words>
  <Application>Microsoft Macintosh PowerPoint</Application>
  <PresentationFormat>On-screen Show (16:9)</PresentationFormat>
  <Paragraphs>96</Paragraphs>
  <Slides>24</Slides>
  <Notes>4</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24</vt:i4>
      </vt:variant>
    </vt:vector>
  </HeadingPairs>
  <TitlesOfParts>
    <vt:vector size="29" baseType="lpstr">
      <vt:lpstr>Arial</vt:lpstr>
      <vt:lpstr>Calibri</vt:lpstr>
      <vt:lpstr>Wingdings</vt:lpstr>
      <vt:lpstr>Simple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Mahfuzur Rahman</dc:creator>
  <cp:lastModifiedBy>Md. Mahfuzur Rahman</cp:lastModifiedBy>
  <cp:revision>63</cp:revision>
  <dcterms:created xsi:type="dcterms:W3CDTF">2020-06-05T02:10:49Z</dcterms:created>
  <dcterms:modified xsi:type="dcterms:W3CDTF">2021-04-02T18:56:45Z</dcterms:modified>
</cp:coreProperties>
</file>